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4" r:id="rId2"/>
  </p:sldMasterIdLst>
  <p:notesMasterIdLst>
    <p:notesMasterId r:id="rId17"/>
  </p:notesMasterIdLst>
  <p:sldIdLst>
    <p:sldId id="362" r:id="rId3"/>
    <p:sldId id="344" r:id="rId4"/>
    <p:sldId id="258" r:id="rId5"/>
    <p:sldId id="259" r:id="rId6"/>
    <p:sldId id="300" r:id="rId7"/>
    <p:sldId id="304" r:id="rId8"/>
    <p:sldId id="279" r:id="rId9"/>
    <p:sldId id="350" r:id="rId10"/>
    <p:sldId id="353" r:id="rId11"/>
    <p:sldId id="354" r:id="rId12"/>
    <p:sldId id="355" r:id="rId13"/>
    <p:sldId id="359" r:id="rId14"/>
    <p:sldId id="411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E7CC1A-3AE9-4E52-99AB-782DAAAF908B}">
          <p14:sldIdLst>
            <p14:sldId id="362"/>
            <p14:sldId id="344"/>
            <p14:sldId id="258"/>
            <p14:sldId id="259"/>
            <p14:sldId id="300"/>
            <p14:sldId id="304"/>
            <p14:sldId id="279"/>
            <p14:sldId id="350"/>
            <p14:sldId id="353"/>
            <p14:sldId id="354"/>
            <p14:sldId id="355"/>
            <p14:sldId id="359"/>
          </p14:sldIdLst>
        </p14:section>
        <p14:section name="Untitled Section" id="{E5B8B0B1-CA29-4347-AFF3-1CA6450D57A5}">
          <p14:sldIdLst>
            <p14:sldId id="411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A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77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0944C5-B4DB-4BF7-A82A-7D828EED6F7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6BE1B2E4-81EC-4F32-B547-B43F3B33FC66}">
      <dgm:prSet/>
      <dgm:spPr/>
      <dgm:t>
        <a:bodyPr/>
        <a:lstStyle/>
        <a:p>
          <a:r>
            <a:rPr lang="en-US" b="1" dirty="0"/>
            <a:t>MHI’s mission</a:t>
          </a:r>
        </a:p>
        <a:p>
          <a:r>
            <a:rPr lang="en-US" dirty="0"/>
            <a:t>To provide and promote safe, affordable, and well-maintained housing in inclusive communities, and to mobilize resources for these purposes.</a:t>
          </a:r>
        </a:p>
      </dgm:t>
    </dgm:pt>
    <dgm:pt modelId="{5CAD3370-1D8E-4086-B37E-911CEAA09189}" type="parTrans" cxnId="{B6B02EEB-1AF9-4FCD-B303-78B4B5E78471}">
      <dgm:prSet/>
      <dgm:spPr/>
      <dgm:t>
        <a:bodyPr/>
        <a:lstStyle/>
        <a:p>
          <a:endParaRPr lang="en-US"/>
        </a:p>
      </dgm:t>
    </dgm:pt>
    <dgm:pt modelId="{DB615D48-38AB-4D1E-B8E5-7420ABF6682A}" type="sibTrans" cxnId="{B6B02EEB-1AF9-4FCD-B303-78B4B5E78471}">
      <dgm:prSet/>
      <dgm:spPr/>
      <dgm:t>
        <a:bodyPr/>
        <a:lstStyle/>
        <a:p>
          <a:endParaRPr lang="en-US"/>
        </a:p>
      </dgm:t>
    </dgm:pt>
    <dgm:pt modelId="{FE67CB58-0B42-4F2D-A40E-39F509105E02}">
      <dgm:prSet/>
      <dgm:spPr/>
      <dgm:t>
        <a:bodyPr/>
        <a:lstStyle/>
        <a:p>
          <a:r>
            <a:rPr lang="en-US" b="1" dirty="0"/>
            <a:t>MHI Members are faith groups</a:t>
          </a:r>
        </a:p>
        <a:p>
          <a:r>
            <a:rPr lang="en-CA" dirty="0"/>
            <a:t>80+ member faith groups, including Baha’i, Christian, Jewish, Muslim, and Hindu. Our volunteers come from both civil and religious society.</a:t>
          </a:r>
          <a:endParaRPr lang="en-US" dirty="0"/>
        </a:p>
      </dgm:t>
    </dgm:pt>
    <dgm:pt modelId="{44CF7C54-89E1-4EA9-A644-1A8C6E2BF7FE}" type="parTrans" cxnId="{996476B9-34C6-455D-BEF9-88E7A503EACE}">
      <dgm:prSet/>
      <dgm:spPr/>
      <dgm:t>
        <a:bodyPr/>
        <a:lstStyle/>
        <a:p>
          <a:endParaRPr lang="en-US"/>
        </a:p>
      </dgm:t>
    </dgm:pt>
    <dgm:pt modelId="{B33C8E81-5607-40EB-9902-0B2852AC2B9A}" type="sibTrans" cxnId="{996476B9-34C6-455D-BEF9-88E7A503EACE}">
      <dgm:prSet/>
      <dgm:spPr/>
      <dgm:t>
        <a:bodyPr/>
        <a:lstStyle/>
        <a:p>
          <a:endParaRPr lang="en-US"/>
        </a:p>
      </dgm:t>
    </dgm:pt>
    <dgm:pt modelId="{279F310E-AB25-4BD4-8248-DDA6E87E8F2B}" type="pres">
      <dgm:prSet presAssocID="{280944C5-B4DB-4BF7-A82A-7D828EED6F76}" presName="root" presStyleCnt="0">
        <dgm:presLayoutVars>
          <dgm:dir/>
          <dgm:resizeHandles val="exact"/>
        </dgm:presLayoutVars>
      </dgm:prSet>
      <dgm:spPr/>
    </dgm:pt>
    <dgm:pt modelId="{BC8AF7E8-6F5A-4EAA-993E-DA003E6A4FE3}" type="pres">
      <dgm:prSet presAssocID="{6BE1B2E4-81EC-4F32-B547-B43F3B33FC66}" presName="compNode" presStyleCnt="0"/>
      <dgm:spPr/>
    </dgm:pt>
    <dgm:pt modelId="{88F646D9-0323-4CFC-BD01-CF873D85AC14}" type="pres">
      <dgm:prSet presAssocID="{6BE1B2E4-81EC-4F32-B547-B43F3B33FC66}" presName="bgRect" presStyleLbl="bgShp" presStyleIdx="0" presStyleCnt="2"/>
      <dgm:spPr/>
    </dgm:pt>
    <dgm:pt modelId="{33885E53-F646-4EA7-B7FA-8374A7A116C4}" type="pres">
      <dgm:prSet presAssocID="{6BE1B2E4-81EC-4F32-B547-B43F3B33FC6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A6A1743B-7913-443F-B2D0-E22F543B7D85}" type="pres">
      <dgm:prSet presAssocID="{6BE1B2E4-81EC-4F32-B547-B43F3B33FC66}" presName="spaceRect" presStyleCnt="0"/>
      <dgm:spPr/>
    </dgm:pt>
    <dgm:pt modelId="{3D4DD8A1-5AA5-41A2-8503-B040764C1E6F}" type="pres">
      <dgm:prSet presAssocID="{6BE1B2E4-81EC-4F32-B547-B43F3B33FC66}" presName="parTx" presStyleLbl="revTx" presStyleIdx="0" presStyleCnt="2">
        <dgm:presLayoutVars>
          <dgm:chMax val="0"/>
          <dgm:chPref val="0"/>
        </dgm:presLayoutVars>
      </dgm:prSet>
      <dgm:spPr/>
    </dgm:pt>
    <dgm:pt modelId="{25F05A1A-AB8E-4653-A066-54C61EEA26F0}" type="pres">
      <dgm:prSet presAssocID="{DB615D48-38AB-4D1E-B8E5-7420ABF6682A}" presName="sibTrans" presStyleCnt="0"/>
      <dgm:spPr/>
    </dgm:pt>
    <dgm:pt modelId="{06437B60-CD7C-4B3C-BBA2-0551B1160E33}" type="pres">
      <dgm:prSet presAssocID="{FE67CB58-0B42-4F2D-A40E-39F509105E02}" presName="compNode" presStyleCnt="0"/>
      <dgm:spPr/>
    </dgm:pt>
    <dgm:pt modelId="{35F8469D-08BE-4D2F-B95B-2DFC0BB54FB0}" type="pres">
      <dgm:prSet presAssocID="{FE67CB58-0B42-4F2D-A40E-39F509105E02}" presName="bgRect" presStyleLbl="bgShp" presStyleIdx="1" presStyleCnt="2"/>
      <dgm:spPr/>
    </dgm:pt>
    <dgm:pt modelId="{49596878-13F0-408B-90C5-EA4FED8177AE}" type="pres">
      <dgm:prSet presAssocID="{FE67CB58-0B42-4F2D-A40E-39F509105E0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BFFC19-C12D-4A45-8389-91696AB6BE4B}" type="pres">
      <dgm:prSet presAssocID="{FE67CB58-0B42-4F2D-A40E-39F509105E02}" presName="spaceRect" presStyleCnt="0"/>
      <dgm:spPr/>
    </dgm:pt>
    <dgm:pt modelId="{D77DE3A3-5BC4-4F9D-8D19-075B3DB6EA00}" type="pres">
      <dgm:prSet presAssocID="{FE67CB58-0B42-4F2D-A40E-39F509105E0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A7B1628-3EF2-4BD6-8061-026C6DC4551E}" type="presOf" srcId="{280944C5-B4DB-4BF7-A82A-7D828EED6F76}" destId="{279F310E-AB25-4BD4-8248-DDA6E87E8F2B}" srcOrd="0" destOrd="0" presId="urn:microsoft.com/office/officeart/2018/2/layout/IconVerticalSolidList"/>
    <dgm:cxn modelId="{99328849-84D4-4BD3-957C-445CF7A254DB}" type="presOf" srcId="{FE67CB58-0B42-4F2D-A40E-39F509105E02}" destId="{D77DE3A3-5BC4-4F9D-8D19-075B3DB6EA00}" srcOrd="0" destOrd="0" presId="urn:microsoft.com/office/officeart/2018/2/layout/IconVerticalSolidList"/>
    <dgm:cxn modelId="{94A55383-F0A5-4CFF-8570-72CA89D3FD68}" type="presOf" srcId="{6BE1B2E4-81EC-4F32-B547-B43F3B33FC66}" destId="{3D4DD8A1-5AA5-41A2-8503-B040764C1E6F}" srcOrd="0" destOrd="0" presId="urn:microsoft.com/office/officeart/2018/2/layout/IconVerticalSolidList"/>
    <dgm:cxn modelId="{996476B9-34C6-455D-BEF9-88E7A503EACE}" srcId="{280944C5-B4DB-4BF7-A82A-7D828EED6F76}" destId="{FE67CB58-0B42-4F2D-A40E-39F509105E02}" srcOrd="1" destOrd="0" parTransId="{44CF7C54-89E1-4EA9-A644-1A8C6E2BF7FE}" sibTransId="{B33C8E81-5607-40EB-9902-0B2852AC2B9A}"/>
    <dgm:cxn modelId="{B6B02EEB-1AF9-4FCD-B303-78B4B5E78471}" srcId="{280944C5-B4DB-4BF7-A82A-7D828EED6F76}" destId="{6BE1B2E4-81EC-4F32-B547-B43F3B33FC66}" srcOrd="0" destOrd="0" parTransId="{5CAD3370-1D8E-4086-B37E-911CEAA09189}" sibTransId="{DB615D48-38AB-4D1E-B8E5-7420ABF6682A}"/>
    <dgm:cxn modelId="{9A9BB288-E79F-4894-A3BE-AC8D60360615}" type="presParOf" srcId="{279F310E-AB25-4BD4-8248-DDA6E87E8F2B}" destId="{BC8AF7E8-6F5A-4EAA-993E-DA003E6A4FE3}" srcOrd="0" destOrd="0" presId="urn:microsoft.com/office/officeart/2018/2/layout/IconVerticalSolidList"/>
    <dgm:cxn modelId="{74494F12-8C92-45B9-A33B-50D3998F32A4}" type="presParOf" srcId="{BC8AF7E8-6F5A-4EAA-993E-DA003E6A4FE3}" destId="{88F646D9-0323-4CFC-BD01-CF873D85AC14}" srcOrd="0" destOrd="0" presId="urn:microsoft.com/office/officeart/2018/2/layout/IconVerticalSolidList"/>
    <dgm:cxn modelId="{736560CB-8A82-421E-BF5D-1C18D65E3259}" type="presParOf" srcId="{BC8AF7E8-6F5A-4EAA-993E-DA003E6A4FE3}" destId="{33885E53-F646-4EA7-B7FA-8374A7A116C4}" srcOrd="1" destOrd="0" presId="urn:microsoft.com/office/officeart/2018/2/layout/IconVerticalSolidList"/>
    <dgm:cxn modelId="{0269E892-D338-43D6-BB36-7B8FA0118110}" type="presParOf" srcId="{BC8AF7E8-6F5A-4EAA-993E-DA003E6A4FE3}" destId="{A6A1743B-7913-443F-B2D0-E22F543B7D85}" srcOrd="2" destOrd="0" presId="urn:microsoft.com/office/officeart/2018/2/layout/IconVerticalSolidList"/>
    <dgm:cxn modelId="{0C7EBD66-CD25-4DE1-91C7-A31D32B51C23}" type="presParOf" srcId="{BC8AF7E8-6F5A-4EAA-993E-DA003E6A4FE3}" destId="{3D4DD8A1-5AA5-41A2-8503-B040764C1E6F}" srcOrd="3" destOrd="0" presId="urn:microsoft.com/office/officeart/2018/2/layout/IconVerticalSolidList"/>
    <dgm:cxn modelId="{2109A237-662D-4F00-8427-2DD4E66EFCA7}" type="presParOf" srcId="{279F310E-AB25-4BD4-8248-DDA6E87E8F2B}" destId="{25F05A1A-AB8E-4653-A066-54C61EEA26F0}" srcOrd="1" destOrd="0" presId="urn:microsoft.com/office/officeart/2018/2/layout/IconVerticalSolidList"/>
    <dgm:cxn modelId="{49BFC5A4-BED2-47E2-A24B-E40BD7696899}" type="presParOf" srcId="{279F310E-AB25-4BD4-8248-DDA6E87E8F2B}" destId="{06437B60-CD7C-4B3C-BBA2-0551B1160E33}" srcOrd="2" destOrd="0" presId="urn:microsoft.com/office/officeart/2018/2/layout/IconVerticalSolidList"/>
    <dgm:cxn modelId="{F0982563-601B-4FC6-9828-A9B8F31A5A32}" type="presParOf" srcId="{06437B60-CD7C-4B3C-BBA2-0551B1160E33}" destId="{35F8469D-08BE-4D2F-B95B-2DFC0BB54FB0}" srcOrd="0" destOrd="0" presId="urn:microsoft.com/office/officeart/2018/2/layout/IconVerticalSolidList"/>
    <dgm:cxn modelId="{5565AFC9-2EB7-4237-A89E-1F8245732E42}" type="presParOf" srcId="{06437B60-CD7C-4B3C-BBA2-0551B1160E33}" destId="{49596878-13F0-408B-90C5-EA4FED8177AE}" srcOrd="1" destOrd="0" presId="urn:microsoft.com/office/officeart/2018/2/layout/IconVerticalSolidList"/>
    <dgm:cxn modelId="{13021AEE-3C11-42BE-BB05-D87207D0ABFF}" type="presParOf" srcId="{06437B60-CD7C-4B3C-BBA2-0551B1160E33}" destId="{DCBFFC19-C12D-4A45-8389-91696AB6BE4B}" srcOrd="2" destOrd="0" presId="urn:microsoft.com/office/officeart/2018/2/layout/IconVerticalSolidList"/>
    <dgm:cxn modelId="{39DAE60F-AC6E-45A9-89F3-015C02FE9AD9}" type="presParOf" srcId="{06437B60-CD7C-4B3C-BBA2-0551B1160E33}" destId="{D77DE3A3-5BC4-4F9D-8D19-075B3DB6EA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3539E1-0445-4374-8DDD-9959C7FA173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065270F-62EA-4875-A131-8027A9788D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139 rental units</a:t>
          </a:r>
        </a:p>
      </dgm:t>
    </dgm:pt>
    <dgm:pt modelId="{060E52E8-E214-4A81-864F-FFDE7F9B54C7}" type="parTrans" cxnId="{32E0013F-F65A-4295-811D-B2B124C8ADF6}">
      <dgm:prSet/>
      <dgm:spPr/>
      <dgm:t>
        <a:bodyPr/>
        <a:lstStyle/>
        <a:p>
          <a:endParaRPr lang="en-US"/>
        </a:p>
      </dgm:t>
    </dgm:pt>
    <dgm:pt modelId="{15CD71B9-04DD-40B5-AC61-A24EA098D2D5}" type="sibTrans" cxnId="{32E0013F-F65A-4295-811D-B2B124C8ADF6}">
      <dgm:prSet/>
      <dgm:spPr/>
      <dgm:t>
        <a:bodyPr/>
        <a:lstStyle/>
        <a:p>
          <a:endParaRPr lang="en-US"/>
        </a:p>
      </dgm:t>
    </dgm:pt>
    <dgm:pt modelId="{3C6DD903-D4DC-4E86-BFEC-D97F9C43AF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300-400 residents</a:t>
          </a:r>
        </a:p>
      </dgm:t>
    </dgm:pt>
    <dgm:pt modelId="{49980D03-A8AB-43C6-88CD-D1C926714050}" type="parTrans" cxnId="{E9D67FE5-8033-47EF-8220-AD2CEDD658D5}">
      <dgm:prSet/>
      <dgm:spPr/>
      <dgm:t>
        <a:bodyPr/>
        <a:lstStyle/>
        <a:p>
          <a:endParaRPr lang="en-US"/>
        </a:p>
      </dgm:t>
    </dgm:pt>
    <dgm:pt modelId="{FA58099A-4E64-44E3-B26C-B23C10E149F9}" type="sibTrans" cxnId="{E9D67FE5-8033-47EF-8220-AD2CEDD658D5}">
      <dgm:prSet/>
      <dgm:spPr/>
      <dgm:t>
        <a:bodyPr/>
        <a:lstStyle/>
        <a:p>
          <a:endParaRPr lang="en-US"/>
        </a:p>
      </dgm:t>
    </dgm:pt>
    <dgm:pt modelId="{B224B836-1809-437E-AF22-3EA465345698}" type="pres">
      <dgm:prSet presAssocID="{8F3539E1-0445-4374-8DDD-9959C7FA1731}" presName="root" presStyleCnt="0">
        <dgm:presLayoutVars>
          <dgm:dir/>
          <dgm:resizeHandles val="exact"/>
        </dgm:presLayoutVars>
      </dgm:prSet>
      <dgm:spPr/>
    </dgm:pt>
    <dgm:pt modelId="{3495C364-7C4E-4AE7-8696-1D144E642BCD}" type="pres">
      <dgm:prSet presAssocID="{E065270F-62EA-4875-A131-8027A9788D4E}" presName="compNode" presStyleCnt="0"/>
      <dgm:spPr/>
    </dgm:pt>
    <dgm:pt modelId="{F4D7FCE9-5F61-488A-9DCE-A16CCC88DD3F}" type="pres">
      <dgm:prSet presAssocID="{E065270F-62EA-4875-A131-8027A9788D4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B123023D-7F4B-4319-8C5D-166E62512E40}" type="pres">
      <dgm:prSet presAssocID="{E065270F-62EA-4875-A131-8027A9788D4E}" presName="spaceRect" presStyleCnt="0"/>
      <dgm:spPr/>
    </dgm:pt>
    <dgm:pt modelId="{287039CF-CA24-4B04-B075-82132267DE92}" type="pres">
      <dgm:prSet presAssocID="{E065270F-62EA-4875-A131-8027A9788D4E}" presName="textRect" presStyleLbl="revTx" presStyleIdx="0" presStyleCnt="2">
        <dgm:presLayoutVars>
          <dgm:chMax val="1"/>
          <dgm:chPref val="1"/>
        </dgm:presLayoutVars>
      </dgm:prSet>
      <dgm:spPr/>
    </dgm:pt>
    <dgm:pt modelId="{2DB69F65-2D80-4A5B-AB93-E308ABD98DB6}" type="pres">
      <dgm:prSet presAssocID="{15CD71B9-04DD-40B5-AC61-A24EA098D2D5}" presName="sibTrans" presStyleCnt="0"/>
      <dgm:spPr/>
    </dgm:pt>
    <dgm:pt modelId="{F28D4852-0DC5-43B4-96C8-8FF3CA47F92C}" type="pres">
      <dgm:prSet presAssocID="{3C6DD903-D4DC-4E86-BFEC-D97F9C43AFC7}" presName="compNode" presStyleCnt="0"/>
      <dgm:spPr/>
    </dgm:pt>
    <dgm:pt modelId="{D1ED0624-5AE4-4B9B-8C37-CE167B3B2847}" type="pres">
      <dgm:prSet presAssocID="{3C6DD903-D4DC-4E86-BFEC-D97F9C43AFC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054AEE17-68D1-4D51-AD40-54F951A39B52}" type="pres">
      <dgm:prSet presAssocID="{3C6DD903-D4DC-4E86-BFEC-D97F9C43AFC7}" presName="spaceRect" presStyleCnt="0"/>
      <dgm:spPr/>
    </dgm:pt>
    <dgm:pt modelId="{9B416786-0CD7-42E9-A712-206A813E9361}" type="pres">
      <dgm:prSet presAssocID="{3C6DD903-D4DC-4E86-BFEC-D97F9C43AFC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C95DF1B-D60A-4B99-B2F1-8AD955CCBD42}" type="presOf" srcId="{8F3539E1-0445-4374-8DDD-9959C7FA1731}" destId="{B224B836-1809-437E-AF22-3EA465345698}" srcOrd="0" destOrd="0" presId="urn:microsoft.com/office/officeart/2018/2/layout/IconLabelList"/>
    <dgm:cxn modelId="{32E0013F-F65A-4295-811D-B2B124C8ADF6}" srcId="{8F3539E1-0445-4374-8DDD-9959C7FA1731}" destId="{E065270F-62EA-4875-A131-8027A9788D4E}" srcOrd="0" destOrd="0" parTransId="{060E52E8-E214-4A81-864F-FFDE7F9B54C7}" sibTransId="{15CD71B9-04DD-40B5-AC61-A24EA098D2D5}"/>
    <dgm:cxn modelId="{83D9E463-7975-4D1B-8579-6B6AB55B936E}" type="presOf" srcId="{3C6DD903-D4DC-4E86-BFEC-D97F9C43AFC7}" destId="{9B416786-0CD7-42E9-A712-206A813E9361}" srcOrd="0" destOrd="0" presId="urn:microsoft.com/office/officeart/2018/2/layout/IconLabelList"/>
    <dgm:cxn modelId="{74765BE1-41E3-4A9A-A934-40A3B7EA4641}" type="presOf" srcId="{E065270F-62EA-4875-A131-8027A9788D4E}" destId="{287039CF-CA24-4B04-B075-82132267DE92}" srcOrd="0" destOrd="0" presId="urn:microsoft.com/office/officeart/2018/2/layout/IconLabelList"/>
    <dgm:cxn modelId="{E9D67FE5-8033-47EF-8220-AD2CEDD658D5}" srcId="{8F3539E1-0445-4374-8DDD-9959C7FA1731}" destId="{3C6DD903-D4DC-4E86-BFEC-D97F9C43AFC7}" srcOrd="1" destOrd="0" parTransId="{49980D03-A8AB-43C6-88CD-D1C926714050}" sibTransId="{FA58099A-4E64-44E3-B26C-B23C10E149F9}"/>
    <dgm:cxn modelId="{79BF2A42-1C83-462C-BB35-98CC25FD0731}" type="presParOf" srcId="{B224B836-1809-437E-AF22-3EA465345698}" destId="{3495C364-7C4E-4AE7-8696-1D144E642BCD}" srcOrd="0" destOrd="0" presId="urn:microsoft.com/office/officeart/2018/2/layout/IconLabelList"/>
    <dgm:cxn modelId="{1E5E0668-6595-4433-BFDF-7B600A2F7B6B}" type="presParOf" srcId="{3495C364-7C4E-4AE7-8696-1D144E642BCD}" destId="{F4D7FCE9-5F61-488A-9DCE-A16CCC88DD3F}" srcOrd="0" destOrd="0" presId="urn:microsoft.com/office/officeart/2018/2/layout/IconLabelList"/>
    <dgm:cxn modelId="{88CBD865-DAB8-4E70-8177-29818E8EAA0A}" type="presParOf" srcId="{3495C364-7C4E-4AE7-8696-1D144E642BCD}" destId="{B123023D-7F4B-4319-8C5D-166E62512E40}" srcOrd="1" destOrd="0" presId="urn:microsoft.com/office/officeart/2018/2/layout/IconLabelList"/>
    <dgm:cxn modelId="{829B6025-E6F4-4A16-B885-0A231593715E}" type="presParOf" srcId="{3495C364-7C4E-4AE7-8696-1D144E642BCD}" destId="{287039CF-CA24-4B04-B075-82132267DE92}" srcOrd="2" destOrd="0" presId="urn:microsoft.com/office/officeart/2018/2/layout/IconLabelList"/>
    <dgm:cxn modelId="{C389E119-2DAE-4456-8D7D-148C786BD5E4}" type="presParOf" srcId="{B224B836-1809-437E-AF22-3EA465345698}" destId="{2DB69F65-2D80-4A5B-AB93-E308ABD98DB6}" srcOrd="1" destOrd="0" presId="urn:microsoft.com/office/officeart/2018/2/layout/IconLabelList"/>
    <dgm:cxn modelId="{9457275F-4D6A-4E68-8738-83CD8D9509BC}" type="presParOf" srcId="{B224B836-1809-437E-AF22-3EA465345698}" destId="{F28D4852-0DC5-43B4-96C8-8FF3CA47F92C}" srcOrd="2" destOrd="0" presId="urn:microsoft.com/office/officeart/2018/2/layout/IconLabelList"/>
    <dgm:cxn modelId="{2011A9B8-628B-4F28-BD67-42004B63F9AD}" type="presParOf" srcId="{F28D4852-0DC5-43B4-96C8-8FF3CA47F92C}" destId="{D1ED0624-5AE4-4B9B-8C37-CE167B3B2847}" srcOrd="0" destOrd="0" presId="urn:microsoft.com/office/officeart/2018/2/layout/IconLabelList"/>
    <dgm:cxn modelId="{E5E5134A-11EE-4224-83EA-E518E98A7878}" type="presParOf" srcId="{F28D4852-0DC5-43B4-96C8-8FF3CA47F92C}" destId="{054AEE17-68D1-4D51-AD40-54F951A39B52}" srcOrd="1" destOrd="0" presId="urn:microsoft.com/office/officeart/2018/2/layout/IconLabelList"/>
    <dgm:cxn modelId="{49426CAA-1B49-403A-912F-A8375B28ADBD}" type="presParOf" srcId="{F28D4852-0DC5-43B4-96C8-8FF3CA47F92C}" destId="{9B416786-0CD7-42E9-A712-206A813E936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017ECE-C99C-4D73-BC6C-D211E14BDC0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71C0453-B01D-4C5A-BDC2-8C9DDA710AF5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MHI Twitter: </a:t>
          </a:r>
          <a:r>
            <a:rPr lang="en-CA" dirty="0"/>
            <a:t>@MHIOttawa</a:t>
          </a:r>
          <a:endParaRPr lang="en-US" dirty="0"/>
        </a:p>
      </dgm:t>
    </dgm:pt>
    <dgm:pt modelId="{E070FE41-589A-4DA9-9C73-E139284C9D98}" type="parTrans" cxnId="{F1964934-33C4-43A2-BC8B-9681B9161AA4}">
      <dgm:prSet/>
      <dgm:spPr/>
      <dgm:t>
        <a:bodyPr/>
        <a:lstStyle/>
        <a:p>
          <a:endParaRPr lang="en-US"/>
        </a:p>
      </dgm:t>
    </dgm:pt>
    <dgm:pt modelId="{06617953-1754-4856-9A23-9BD900F04A39}" type="sibTrans" cxnId="{F1964934-33C4-43A2-BC8B-9681B9161AA4}">
      <dgm:prSet/>
      <dgm:spPr/>
      <dgm:t>
        <a:bodyPr/>
        <a:lstStyle/>
        <a:p>
          <a:endParaRPr lang="en-US"/>
        </a:p>
      </dgm:t>
    </dgm:pt>
    <dgm:pt modelId="{D548BF8C-0FAD-43D6-9251-FD3E3F0BA594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Veterans’ House Twitter: </a:t>
          </a:r>
          <a:r>
            <a:rPr lang="en-CA" dirty="0"/>
            <a:t>@VetsHouseCan</a:t>
          </a:r>
          <a:endParaRPr lang="en-US" dirty="0"/>
        </a:p>
      </dgm:t>
    </dgm:pt>
    <dgm:pt modelId="{C9901F89-1DAC-4410-B6C7-BF89282AEBE8}" type="parTrans" cxnId="{4ED9349A-9A3E-40AB-82CF-061FDA38E59B}">
      <dgm:prSet/>
      <dgm:spPr/>
      <dgm:t>
        <a:bodyPr/>
        <a:lstStyle/>
        <a:p>
          <a:endParaRPr lang="en-US"/>
        </a:p>
      </dgm:t>
    </dgm:pt>
    <dgm:pt modelId="{748C767D-34F4-4AE0-BFA4-DA9BD24548C0}" type="sibTrans" cxnId="{4ED9349A-9A3E-40AB-82CF-061FDA38E59B}">
      <dgm:prSet/>
      <dgm:spPr/>
      <dgm:t>
        <a:bodyPr/>
        <a:lstStyle/>
        <a:p>
          <a:endParaRPr lang="en-US"/>
        </a:p>
      </dgm:t>
    </dgm:pt>
    <dgm:pt modelId="{957AA7D8-245D-4E97-9031-65EF7A47E302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MHI Facebook</a:t>
          </a:r>
          <a:r>
            <a:rPr lang="en-CA" dirty="0"/>
            <a:t>: /MHIOttawa</a:t>
          </a:r>
          <a:endParaRPr lang="en-US" dirty="0"/>
        </a:p>
      </dgm:t>
    </dgm:pt>
    <dgm:pt modelId="{4F536D98-E91F-4088-9EAA-3619ED77AF4F}" type="parTrans" cxnId="{33154759-1059-4F4A-A8A1-4F1662DD8F9B}">
      <dgm:prSet/>
      <dgm:spPr/>
      <dgm:t>
        <a:bodyPr/>
        <a:lstStyle/>
        <a:p>
          <a:endParaRPr lang="en-US"/>
        </a:p>
      </dgm:t>
    </dgm:pt>
    <dgm:pt modelId="{96F4B43C-6A1E-4983-9DF5-9F97BA5AE86C}" type="sibTrans" cxnId="{33154759-1059-4F4A-A8A1-4F1662DD8F9B}">
      <dgm:prSet/>
      <dgm:spPr/>
      <dgm:t>
        <a:bodyPr/>
        <a:lstStyle/>
        <a:p>
          <a:endParaRPr lang="en-US"/>
        </a:p>
      </dgm:t>
    </dgm:pt>
    <dgm:pt modelId="{28CD8FCB-75F3-4397-B9FA-9D848F5D4A0B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Veterans’ House Facebook: </a:t>
          </a:r>
          <a:r>
            <a:rPr lang="en-CA" dirty="0"/>
            <a:t>/</a:t>
          </a:r>
          <a:r>
            <a:rPr lang="en-CA" dirty="0" err="1"/>
            <a:t>veteranshousecanada</a:t>
          </a:r>
          <a:endParaRPr lang="en-US" dirty="0"/>
        </a:p>
      </dgm:t>
    </dgm:pt>
    <dgm:pt modelId="{68D125CA-47D6-4691-9ADF-2B169D7DF861}" type="parTrans" cxnId="{9A2C0D6B-D4AE-4BAE-AEBF-30EA84D3AA00}">
      <dgm:prSet/>
      <dgm:spPr/>
      <dgm:t>
        <a:bodyPr/>
        <a:lstStyle/>
        <a:p>
          <a:endParaRPr lang="en-US"/>
        </a:p>
      </dgm:t>
    </dgm:pt>
    <dgm:pt modelId="{D76AAA87-267D-419A-A6C8-9EF4923FD022}" type="sibTrans" cxnId="{9A2C0D6B-D4AE-4BAE-AEBF-30EA84D3AA00}">
      <dgm:prSet/>
      <dgm:spPr/>
      <dgm:t>
        <a:bodyPr/>
        <a:lstStyle/>
        <a:p>
          <a:endParaRPr lang="en-US"/>
        </a:p>
      </dgm:t>
    </dgm:pt>
    <dgm:pt modelId="{499B6D83-BF3E-405A-9F4F-5E6C95D52789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MHI YouTube: </a:t>
          </a:r>
          <a:r>
            <a:rPr lang="en-CA" dirty="0"/>
            <a:t>MHI Ottawa</a:t>
          </a:r>
          <a:endParaRPr lang="en-US" dirty="0"/>
        </a:p>
      </dgm:t>
    </dgm:pt>
    <dgm:pt modelId="{D7E6191C-36C8-424C-809E-7C16A39EB55F}" type="parTrans" cxnId="{C9DFEB77-FE02-4590-82EC-BBFCFF2EDF23}">
      <dgm:prSet/>
      <dgm:spPr/>
      <dgm:t>
        <a:bodyPr/>
        <a:lstStyle/>
        <a:p>
          <a:endParaRPr lang="en-US"/>
        </a:p>
      </dgm:t>
    </dgm:pt>
    <dgm:pt modelId="{EBE33FF9-2BEA-4068-AB01-A8CE620CF62D}" type="sibTrans" cxnId="{C9DFEB77-FE02-4590-82EC-BBFCFF2EDF23}">
      <dgm:prSet/>
      <dgm:spPr/>
      <dgm:t>
        <a:bodyPr/>
        <a:lstStyle/>
        <a:p>
          <a:endParaRPr lang="en-US"/>
        </a:p>
      </dgm:t>
    </dgm:pt>
    <dgm:pt modelId="{32474D67-0876-487E-8145-4E0760E1D2C8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/>
            <a:t>MHI LinkedIn: </a:t>
          </a:r>
          <a:r>
            <a:rPr lang="en-CA" b="0" dirty="0"/>
            <a:t>Multifaith Housing Initiative</a:t>
          </a:r>
          <a:endParaRPr lang="en-US" b="0" dirty="0"/>
        </a:p>
      </dgm:t>
    </dgm:pt>
    <dgm:pt modelId="{1F9A7B35-5677-4F01-AB49-1265E82E4D26}" type="parTrans" cxnId="{4B879605-1CD4-4908-A6A2-13785CEBF7FB}">
      <dgm:prSet/>
      <dgm:spPr/>
      <dgm:t>
        <a:bodyPr/>
        <a:lstStyle/>
        <a:p>
          <a:endParaRPr lang="en-US"/>
        </a:p>
      </dgm:t>
    </dgm:pt>
    <dgm:pt modelId="{BF8EAAD7-9B7C-4A51-9EAF-DC6C99D03721}" type="sibTrans" cxnId="{4B879605-1CD4-4908-A6A2-13785CEBF7FB}">
      <dgm:prSet/>
      <dgm:spPr/>
      <dgm:t>
        <a:bodyPr/>
        <a:lstStyle/>
        <a:p>
          <a:endParaRPr lang="en-US"/>
        </a:p>
      </dgm:t>
    </dgm:pt>
    <dgm:pt modelId="{67AD4DDF-BB8E-4073-A0E2-2783EE851F56}" type="pres">
      <dgm:prSet presAssocID="{9F017ECE-C99C-4D73-BC6C-D211E14BDC05}" presName="root" presStyleCnt="0">
        <dgm:presLayoutVars>
          <dgm:dir/>
          <dgm:resizeHandles val="exact"/>
        </dgm:presLayoutVars>
      </dgm:prSet>
      <dgm:spPr/>
    </dgm:pt>
    <dgm:pt modelId="{371219BD-6B4B-43CF-AAEF-74E1B95CDEBD}" type="pres">
      <dgm:prSet presAssocID="{371C0453-B01D-4C5A-BDC2-8C9DDA710AF5}" presName="compNode" presStyleCnt="0"/>
      <dgm:spPr/>
    </dgm:pt>
    <dgm:pt modelId="{F6719276-F112-4CCD-A36E-1868E5FB226C}" type="pres">
      <dgm:prSet presAssocID="{371C0453-B01D-4C5A-BDC2-8C9DDA710AF5}" presName="bgRect" presStyleLbl="bgShp" presStyleIdx="0" presStyleCnt="6"/>
      <dgm:spPr/>
    </dgm:pt>
    <dgm:pt modelId="{4AD9ABB5-B8E1-4ECC-BC74-B3B530C68AC2}" type="pres">
      <dgm:prSet presAssocID="{371C0453-B01D-4C5A-BDC2-8C9DDA710AF5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89455F6-16AE-442F-818D-B57C2D3FC729}" type="pres">
      <dgm:prSet presAssocID="{371C0453-B01D-4C5A-BDC2-8C9DDA710AF5}" presName="spaceRect" presStyleCnt="0"/>
      <dgm:spPr/>
    </dgm:pt>
    <dgm:pt modelId="{DDFC16BB-401E-4669-A1D8-B16D0CFB16BE}" type="pres">
      <dgm:prSet presAssocID="{371C0453-B01D-4C5A-BDC2-8C9DDA710AF5}" presName="parTx" presStyleLbl="revTx" presStyleIdx="0" presStyleCnt="6">
        <dgm:presLayoutVars>
          <dgm:chMax val="0"/>
          <dgm:chPref val="0"/>
        </dgm:presLayoutVars>
      </dgm:prSet>
      <dgm:spPr/>
    </dgm:pt>
    <dgm:pt modelId="{70F537CE-474E-4BB9-AAC4-AFD4B9356DBD}" type="pres">
      <dgm:prSet presAssocID="{06617953-1754-4856-9A23-9BD900F04A39}" presName="sibTrans" presStyleCnt="0"/>
      <dgm:spPr/>
    </dgm:pt>
    <dgm:pt modelId="{526F5E17-901A-43D1-B521-D33C22532560}" type="pres">
      <dgm:prSet presAssocID="{D548BF8C-0FAD-43D6-9251-FD3E3F0BA594}" presName="compNode" presStyleCnt="0"/>
      <dgm:spPr/>
    </dgm:pt>
    <dgm:pt modelId="{95970BD5-D42A-4382-B3A2-9AAB260D7EDC}" type="pres">
      <dgm:prSet presAssocID="{D548BF8C-0FAD-43D6-9251-FD3E3F0BA594}" presName="bgRect" presStyleLbl="bgShp" presStyleIdx="1" presStyleCnt="6"/>
      <dgm:spPr/>
    </dgm:pt>
    <dgm:pt modelId="{C22D4405-EC8A-4A07-BBEC-712C2B17E99F}" type="pres">
      <dgm:prSet presAssocID="{D548BF8C-0FAD-43D6-9251-FD3E3F0BA594}" presName="iconRect" presStyleLbl="node1" presStyleIdx="1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D0E6458D-74CD-4BD8-9FFC-4F475EF7290A}" type="pres">
      <dgm:prSet presAssocID="{D548BF8C-0FAD-43D6-9251-FD3E3F0BA594}" presName="spaceRect" presStyleCnt="0"/>
      <dgm:spPr/>
    </dgm:pt>
    <dgm:pt modelId="{198472BE-0D69-418F-A828-7657951DE726}" type="pres">
      <dgm:prSet presAssocID="{D548BF8C-0FAD-43D6-9251-FD3E3F0BA594}" presName="parTx" presStyleLbl="revTx" presStyleIdx="1" presStyleCnt="6">
        <dgm:presLayoutVars>
          <dgm:chMax val="0"/>
          <dgm:chPref val="0"/>
        </dgm:presLayoutVars>
      </dgm:prSet>
      <dgm:spPr/>
    </dgm:pt>
    <dgm:pt modelId="{A0E9F4A6-FD53-4A6A-B0F5-0F9AFC48EC20}" type="pres">
      <dgm:prSet presAssocID="{748C767D-34F4-4AE0-BFA4-DA9BD24548C0}" presName="sibTrans" presStyleCnt="0"/>
      <dgm:spPr/>
    </dgm:pt>
    <dgm:pt modelId="{56D852B0-CB0C-4B8A-AB82-0DB84B731752}" type="pres">
      <dgm:prSet presAssocID="{957AA7D8-245D-4E97-9031-65EF7A47E302}" presName="compNode" presStyleCnt="0"/>
      <dgm:spPr/>
    </dgm:pt>
    <dgm:pt modelId="{B8B4D273-AA3E-4C52-ADB6-225CFF97F75D}" type="pres">
      <dgm:prSet presAssocID="{957AA7D8-245D-4E97-9031-65EF7A47E302}" presName="bgRect" presStyleLbl="bgShp" presStyleIdx="2" presStyleCnt="6"/>
      <dgm:spPr/>
    </dgm:pt>
    <dgm:pt modelId="{18DF0AF2-B5A4-4B99-9AD8-05CA4B3B8118}" type="pres">
      <dgm:prSet presAssocID="{957AA7D8-245D-4E97-9031-65EF7A47E302}" presName="iconRect" presStyleLbl="node1" presStyleIdx="2" presStyleCnt="6"/>
      <dgm:spPr>
        <a:blipFill>
          <a:blip xmlns:r="http://schemas.openxmlformats.org/officeDocument/2006/relationships" r:embed="rId2"/>
          <a:srcRect/>
          <a:stretch>
            <a:fillRect t="-15000" b="-15000"/>
          </a:stretch>
        </a:blipFill>
        <a:ln>
          <a:noFill/>
        </a:ln>
      </dgm:spPr>
    </dgm:pt>
    <dgm:pt modelId="{98252CF3-94B5-4F0A-BFD6-BE4AD9C8D377}" type="pres">
      <dgm:prSet presAssocID="{957AA7D8-245D-4E97-9031-65EF7A47E302}" presName="spaceRect" presStyleCnt="0"/>
      <dgm:spPr/>
    </dgm:pt>
    <dgm:pt modelId="{0A32363A-6CF0-453E-96EE-37BEED0A2164}" type="pres">
      <dgm:prSet presAssocID="{957AA7D8-245D-4E97-9031-65EF7A47E302}" presName="parTx" presStyleLbl="revTx" presStyleIdx="2" presStyleCnt="6">
        <dgm:presLayoutVars>
          <dgm:chMax val="0"/>
          <dgm:chPref val="0"/>
        </dgm:presLayoutVars>
      </dgm:prSet>
      <dgm:spPr/>
    </dgm:pt>
    <dgm:pt modelId="{1C61C17E-5CE6-4C20-BC96-EFBE4251B126}" type="pres">
      <dgm:prSet presAssocID="{96F4B43C-6A1E-4983-9DF5-9F97BA5AE86C}" presName="sibTrans" presStyleCnt="0"/>
      <dgm:spPr/>
    </dgm:pt>
    <dgm:pt modelId="{EB47130B-A0E7-412E-AF99-7AC956D17100}" type="pres">
      <dgm:prSet presAssocID="{28CD8FCB-75F3-4397-B9FA-9D848F5D4A0B}" presName="compNode" presStyleCnt="0"/>
      <dgm:spPr/>
    </dgm:pt>
    <dgm:pt modelId="{50E5F645-00C0-420D-B9C9-4059F6CE1FC0}" type="pres">
      <dgm:prSet presAssocID="{28CD8FCB-75F3-4397-B9FA-9D848F5D4A0B}" presName="bgRect" presStyleLbl="bgShp" presStyleIdx="3" presStyleCnt="6"/>
      <dgm:spPr/>
    </dgm:pt>
    <dgm:pt modelId="{D4702DEE-BAF6-4A76-8AC7-D11F8145F3F3}" type="pres">
      <dgm:prSet presAssocID="{28CD8FCB-75F3-4397-B9FA-9D848F5D4A0B}" presName="iconRect" presStyleLbl="node1" presStyleIdx="3" presStyleCnt="6"/>
      <dgm:spPr>
        <a:blipFill>
          <a:blip xmlns:r="http://schemas.openxmlformats.org/officeDocument/2006/relationships" r:embed="rId2"/>
          <a:srcRect/>
          <a:stretch>
            <a:fillRect t="-15000" b="-15000"/>
          </a:stretch>
        </a:blipFill>
        <a:ln>
          <a:noFill/>
        </a:ln>
      </dgm:spPr>
    </dgm:pt>
    <dgm:pt modelId="{EBB7C2C3-D1B9-40B0-B982-A7A8ACAFB327}" type="pres">
      <dgm:prSet presAssocID="{28CD8FCB-75F3-4397-B9FA-9D848F5D4A0B}" presName="spaceRect" presStyleCnt="0"/>
      <dgm:spPr/>
    </dgm:pt>
    <dgm:pt modelId="{C56C0D49-4106-42FB-89DD-607440BFA6C4}" type="pres">
      <dgm:prSet presAssocID="{28CD8FCB-75F3-4397-B9FA-9D848F5D4A0B}" presName="parTx" presStyleLbl="revTx" presStyleIdx="3" presStyleCnt="6">
        <dgm:presLayoutVars>
          <dgm:chMax val="0"/>
          <dgm:chPref val="0"/>
        </dgm:presLayoutVars>
      </dgm:prSet>
      <dgm:spPr/>
    </dgm:pt>
    <dgm:pt modelId="{BA9721D9-4CB9-4166-845E-98A57D07AE9B}" type="pres">
      <dgm:prSet presAssocID="{D76AAA87-267D-419A-A6C8-9EF4923FD022}" presName="sibTrans" presStyleCnt="0"/>
      <dgm:spPr/>
    </dgm:pt>
    <dgm:pt modelId="{B3E3D0AA-E94B-424C-9C66-9BBC731F0394}" type="pres">
      <dgm:prSet presAssocID="{499B6D83-BF3E-405A-9F4F-5E6C95D52789}" presName="compNode" presStyleCnt="0"/>
      <dgm:spPr/>
    </dgm:pt>
    <dgm:pt modelId="{63EB8E2B-422D-4FA5-AD49-3E1077963EF5}" type="pres">
      <dgm:prSet presAssocID="{499B6D83-BF3E-405A-9F4F-5E6C95D52789}" presName="bgRect" presStyleLbl="bgShp" presStyleIdx="4" presStyleCnt="6"/>
      <dgm:spPr/>
    </dgm:pt>
    <dgm:pt modelId="{0A61D914-E20E-40AF-BF53-D4099BAC47BD}" type="pres">
      <dgm:prSet presAssocID="{499B6D83-BF3E-405A-9F4F-5E6C95D52789}" presName="iconRect" presStyleLbl="node1" presStyleIdx="4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15FB0A5-9910-459B-8DC7-477C312E8CDB}" type="pres">
      <dgm:prSet presAssocID="{499B6D83-BF3E-405A-9F4F-5E6C95D52789}" presName="spaceRect" presStyleCnt="0"/>
      <dgm:spPr/>
    </dgm:pt>
    <dgm:pt modelId="{BF763B10-59D0-4129-A907-248A4AFDFEAA}" type="pres">
      <dgm:prSet presAssocID="{499B6D83-BF3E-405A-9F4F-5E6C95D52789}" presName="parTx" presStyleLbl="revTx" presStyleIdx="4" presStyleCnt="6">
        <dgm:presLayoutVars>
          <dgm:chMax val="0"/>
          <dgm:chPref val="0"/>
        </dgm:presLayoutVars>
      </dgm:prSet>
      <dgm:spPr/>
    </dgm:pt>
    <dgm:pt modelId="{4D9A846F-3AD6-4485-8DB3-26D340B3F81F}" type="pres">
      <dgm:prSet presAssocID="{EBE33FF9-2BEA-4068-AB01-A8CE620CF62D}" presName="sibTrans" presStyleCnt="0"/>
      <dgm:spPr/>
    </dgm:pt>
    <dgm:pt modelId="{B8558911-F9AF-4FF1-A445-DEF91D099E14}" type="pres">
      <dgm:prSet presAssocID="{32474D67-0876-487E-8145-4E0760E1D2C8}" presName="compNode" presStyleCnt="0"/>
      <dgm:spPr/>
    </dgm:pt>
    <dgm:pt modelId="{955DE9E6-0FA6-4E2E-8820-B5F5A9EB4513}" type="pres">
      <dgm:prSet presAssocID="{32474D67-0876-487E-8145-4E0760E1D2C8}" presName="bgRect" presStyleLbl="bgShp" presStyleIdx="5" presStyleCnt="6"/>
      <dgm:spPr/>
    </dgm:pt>
    <dgm:pt modelId="{E7BA9CE6-2AC1-478B-81C4-C3F13F8C1805}" type="pres">
      <dgm:prSet presAssocID="{32474D67-0876-487E-8145-4E0760E1D2C8}" presName="iconRect" presStyleLbl="node1" presStyleIdx="5" presStyleCnt="6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E525974-D598-4E12-BB05-100E39414CDA}" type="pres">
      <dgm:prSet presAssocID="{32474D67-0876-487E-8145-4E0760E1D2C8}" presName="spaceRect" presStyleCnt="0"/>
      <dgm:spPr/>
    </dgm:pt>
    <dgm:pt modelId="{53FE8A67-0E0A-49AF-BD59-CA55D8CEF948}" type="pres">
      <dgm:prSet presAssocID="{32474D67-0876-487E-8145-4E0760E1D2C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B879605-1CD4-4908-A6A2-13785CEBF7FB}" srcId="{9F017ECE-C99C-4D73-BC6C-D211E14BDC05}" destId="{32474D67-0876-487E-8145-4E0760E1D2C8}" srcOrd="5" destOrd="0" parTransId="{1F9A7B35-5677-4F01-AB49-1265E82E4D26}" sibTransId="{BF8EAAD7-9B7C-4A51-9EAF-DC6C99D03721}"/>
    <dgm:cxn modelId="{7BBBFC07-1ECB-403B-8FEF-28E973C49B8C}" type="presOf" srcId="{371C0453-B01D-4C5A-BDC2-8C9DDA710AF5}" destId="{DDFC16BB-401E-4669-A1D8-B16D0CFB16BE}" srcOrd="0" destOrd="0" presId="urn:microsoft.com/office/officeart/2018/2/layout/IconVerticalSolidList"/>
    <dgm:cxn modelId="{F1964934-33C4-43A2-BC8B-9681B9161AA4}" srcId="{9F017ECE-C99C-4D73-BC6C-D211E14BDC05}" destId="{371C0453-B01D-4C5A-BDC2-8C9DDA710AF5}" srcOrd="0" destOrd="0" parTransId="{E070FE41-589A-4DA9-9C73-E139284C9D98}" sibTransId="{06617953-1754-4856-9A23-9BD900F04A39}"/>
    <dgm:cxn modelId="{3DFDF043-B663-43E8-89F7-FF39B7E5B169}" type="presOf" srcId="{957AA7D8-245D-4E97-9031-65EF7A47E302}" destId="{0A32363A-6CF0-453E-96EE-37BEED0A2164}" srcOrd="0" destOrd="0" presId="urn:microsoft.com/office/officeart/2018/2/layout/IconVerticalSolidList"/>
    <dgm:cxn modelId="{9A2C0D6B-D4AE-4BAE-AEBF-30EA84D3AA00}" srcId="{9F017ECE-C99C-4D73-BC6C-D211E14BDC05}" destId="{28CD8FCB-75F3-4397-B9FA-9D848F5D4A0B}" srcOrd="3" destOrd="0" parTransId="{68D125CA-47D6-4691-9ADF-2B169D7DF861}" sibTransId="{D76AAA87-267D-419A-A6C8-9EF4923FD022}"/>
    <dgm:cxn modelId="{C9DFEB77-FE02-4590-82EC-BBFCFF2EDF23}" srcId="{9F017ECE-C99C-4D73-BC6C-D211E14BDC05}" destId="{499B6D83-BF3E-405A-9F4F-5E6C95D52789}" srcOrd="4" destOrd="0" parTransId="{D7E6191C-36C8-424C-809E-7C16A39EB55F}" sibTransId="{EBE33FF9-2BEA-4068-AB01-A8CE620CF62D}"/>
    <dgm:cxn modelId="{63040478-5894-4FC0-8E84-6FBA3D8494E2}" type="presOf" srcId="{D548BF8C-0FAD-43D6-9251-FD3E3F0BA594}" destId="{198472BE-0D69-418F-A828-7657951DE726}" srcOrd="0" destOrd="0" presId="urn:microsoft.com/office/officeart/2018/2/layout/IconVerticalSolidList"/>
    <dgm:cxn modelId="{33154759-1059-4F4A-A8A1-4F1662DD8F9B}" srcId="{9F017ECE-C99C-4D73-BC6C-D211E14BDC05}" destId="{957AA7D8-245D-4E97-9031-65EF7A47E302}" srcOrd="2" destOrd="0" parTransId="{4F536D98-E91F-4088-9EAA-3619ED77AF4F}" sibTransId="{96F4B43C-6A1E-4983-9DF5-9F97BA5AE86C}"/>
    <dgm:cxn modelId="{A4889588-C285-4D2C-98CE-70457F0D767D}" type="presOf" srcId="{28CD8FCB-75F3-4397-B9FA-9D848F5D4A0B}" destId="{C56C0D49-4106-42FB-89DD-607440BFA6C4}" srcOrd="0" destOrd="0" presId="urn:microsoft.com/office/officeart/2018/2/layout/IconVerticalSolidList"/>
    <dgm:cxn modelId="{4ED9349A-9A3E-40AB-82CF-061FDA38E59B}" srcId="{9F017ECE-C99C-4D73-BC6C-D211E14BDC05}" destId="{D548BF8C-0FAD-43D6-9251-FD3E3F0BA594}" srcOrd="1" destOrd="0" parTransId="{C9901F89-1DAC-4410-B6C7-BF89282AEBE8}" sibTransId="{748C767D-34F4-4AE0-BFA4-DA9BD24548C0}"/>
    <dgm:cxn modelId="{8C8035C3-414A-407F-B916-F6D99C1E5C1A}" type="presOf" srcId="{32474D67-0876-487E-8145-4E0760E1D2C8}" destId="{53FE8A67-0E0A-49AF-BD59-CA55D8CEF948}" srcOrd="0" destOrd="0" presId="urn:microsoft.com/office/officeart/2018/2/layout/IconVerticalSolidList"/>
    <dgm:cxn modelId="{D12B7DFC-B115-4E8B-862B-26AA4E64109A}" type="presOf" srcId="{9F017ECE-C99C-4D73-BC6C-D211E14BDC05}" destId="{67AD4DDF-BB8E-4073-A0E2-2783EE851F56}" srcOrd="0" destOrd="0" presId="urn:microsoft.com/office/officeart/2018/2/layout/IconVerticalSolidList"/>
    <dgm:cxn modelId="{CF7FBAFD-398A-42B1-8734-37E63B68F0D3}" type="presOf" srcId="{499B6D83-BF3E-405A-9F4F-5E6C95D52789}" destId="{BF763B10-59D0-4129-A907-248A4AFDFEAA}" srcOrd="0" destOrd="0" presId="urn:microsoft.com/office/officeart/2018/2/layout/IconVerticalSolidList"/>
    <dgm:cxn modelId="{A35AF933-6C15-4C34-A618-562200384F22}" type="presParOf" srcId="{67AD4DDF-BB8E-4073-A0E2-2783EE851F56}" destId="{371219BD-6B4B-43CF-AAEF-74E1B95CDEBD}" srcOrd="0" destOrd="0" presId="urn:microsoft.com/office/officeart/2018/2/layout/IconVerticalSolidList"/>
    <dgm:cxn modelId="{653C8540-0ADD-4D09-B714-17C5D77DFA87}" type="presParOf" srcId="{371219BD-6B4B-43CF-AAEF-74E1B95CDEBD}" destId="{F6719276-F112-4CCD-A36E-1868E5FB226C}" srcOrd="0" destOrd="0" presId="urn:microsoft.com/office/officeart/2018/2/layout/IconVerticalSolidList"/>
    <dgm:cxn modelId="{B1B56007-5F64-41FD-AFEF-7BE7F6351510}" type="presParOf" srcId="{371219BD-6B4B-43CF-AAEF-74E1B95CDEBD}" destId="{4AD9ABB5-B8E1-4ECC-BC74-B3B530C68AC2}" srcOrd="1" destOrd="0" presId="urn:microsoft.com/office/officeart/2018/2/layout/IconVerticalSolidList"/>
    <dgm:cxn modelId="{9C04D486-AAD9-4447-AD78-E1DC619ED5DF}" type="presParOf" srcId="{371219BD-6B4B-43CF-AAEF-74E1B95CDEBD}" destId="{489455F6-16AE-442F-818D-B57C2D3FC729}" srcOrd="2" destOrd="0" presId="urn:microsoft.com/office/officeart/2018/2/layout/IconVerticalSolidList"/>
    <dgm:cxn modelId="{CC7DD1EB-AF1F-49B1-B839-2428EFF3C729}" type="presParOf" srcId="{371219BD-6B4B-43CF-AAEF-74E1B95CDEBD}" destId="{DDFC16BB-401E-4669-A1D8-B16D0CFB16BE}" srcOrd="3" destOrd="0" presId="urn:microsoft.com/office/officeart/2018/2/layout/IconVerticalSolidList"/>
    <dgm:cxn modelId="{5B2471C5-189A-4366-8723-92334FAFD3F3}" type="presParOf" srcId="{67AD4DDF-BB8E-4073-A0E2-2783EE851F56}" destId="{70F537CE-474E-4BB9-AAC4-AFD4B9356DBD}" srcOrd="1" destOrd="0" presId="urn:microsoft.com/office/officeart/2018/2/layout/IconVerticalSolidList"/>
    <dgm:cxn modelId="{FE9EB0C8-C6C9-4550-923B-6C14733541DD}" type="presParOf" srcId="{67AD4DDF-BB8E-4073-A0E2-2783EE851F56}" destId="{526F5E17-901A-43D1-B521-D33C22532560}" srcOrd="2" destOrd="0" presId="urn:microsoft.com/office/officeart/2018/2/layout/IconVerticalSolidList"/>
    <dgm:cxn modelId="{9643F420-0659-4E00-9935-305C80CEC9D3}" type="presParOf" srcId="{526F5E17-901A-43D1-B521-D33C22532560}" destId="{95970BD5-D42A-4382-B3A2-9AAB260D7EDC}" srcOrd="0" destOrd="0" presId="urn:microsoft.com/office/officeart/2018/2/layout/IconVerticalSolidList"/>
    <dgm:cxn modelId="{328164DE-BCCD-48FA-BF0D-D2A849E52C56}" type="presParOf" srcId="{526F5E17-901A-43D1-B521-D33C22532560}" destId="{C22D4405-EC8A-4A07-BBEC-712C2B17E99F}" srcOrd="1" destOrd="0" presId="urn:microsoft.com/office/officeart/2018/2/layout/IconVerticalSolidList"/>
    <dgm:cxn modelId="{54A69A8C-FEF2-47D3-A4C3-E389C1E9EC7A}" type="presParOf" srcId="{526F5E17-901A-43D1-B521-D33C22532560}" destId="{D0E6458D-74CD-4BD8-9FFC-4F475EF7290A}" srcOrd="2" destOrd="0" presId="urn:microsoft.com/office/officeart/2018/2/layout/IconVerticalSolidList"/>
    <dgm:cxn modelId="{13E5F453-DE05-46EC-92EE-EBC9A6B11A08}" type="presParOf" srcId="{526F5E17-901A-43D1-B521-D33C22532560}" destId="{198472BE-0D69-418F-A828-7657951DE726}" srcOrd="3" destOrd="0" presId="urn:microsoft.com/office/officeart/2018/2/layout/IconVerticalSolidList"/>
    <dgm:cxn modelId="{EECBCBAF-5D20-4F60-A4F5-056DA9E1C6CF}" type="presParOf" srcId="{67AD4DDF-BB8E-4073-A0E2-2783EE851F56}" destId="{A0E9F4A6-FD53-4A6A-B0F5-0F9AFC48EC20}" srcOrd="3" destOrd="0" presId="urn:microsoft.com/office/officeart/2018/2/layout/IconVerticalSolidList"/>
    <dgm:cxn modelId="{12C4725E-2908-400E-B411-CCF4882D3A3E}" type="presParOf" srcId="{67AD4DDF-BB8E-4073-A0E2-2783EE851F56}" destId="{56D852B0-CB0C-4B8A-AB82-0DB84B731752}" srcOrd="4" destOrd="0" presId="urn:microsoft.com/office/officeart/2018/2/layout/IconVerticalSolidList"/>
    <dgm:cxn modelId="{6D84AB6E-120C-464F-ABF2-F52025062D6F}" type="presParOf" srcId="{56D852B0-CB0C-4B8A-AB82-0DB84B731752}" destId="{B8B4D273-AA3E-4C52-ADB6-225CFF97F75D}" srcOrd="0" destOrd="0" presId="urn:microsoft.com/office/officeart/2018/2/layout/IconVerticalSolidList"/>
    <dgm:cxn modelId="{B64A8CC8-2FF2-4012-8013-85F205D43BB7}" type="presParOf" srcId="{56D852B0-CB0C-4B8A-AB82-0DB84B731752}" destId="{18DF0AF2-B5A4-4B99-9AD8-05CA4B3B8118}" srcOrd="1" destOrd="0" presId="urn:microsoft.com/office/officeart/2018/2/layout/IconVerticalSolidList"/>
    <dgm:cxn modelId="{6635C6C9-6A13-4299-B771-AE1BE638A32D}" type="presParOf" srcId="{56D852B0-CB0C-4B8A-AB82-0DB84B731752}" destId="{98252CF3-94B5-4F0A-BFD6-BE4AD9C8D377}" srcOrd="2" destOrd="0" presId="urn:microsoft.com/office/officeart/2018/2/layout/IconVerticalSolidList"/>
    <dgm:cxn modelId="{174A6AAA-1090-4D70-9FA2-C4CA7596DDCA}" type="presParOf" srcId="{56D852B0-CB0C-4B8A-AB82-0DB84B731752}" destId="{0A32363A-6CF0-453E-96EE-37BEED0A2164}" srcOrd="3" destOrd="0" presId="urn:microsoft.com/office/officeart/2018/2/layout/IconVerticalSolidList"/>
    <dgm:cxn modelId="{CD5B809D-AE58-4635-95D3-9A687E9B701A}" type="presParOf" srcId="{67AD4DDF-BB8E-4073-A0E2-2783EE851F56}" destId="{1C61C17E-5CE6-4C20-BC96-EFBE4251B126}" srcOrd="5" destOrd="0" presId="urn:microsoft.com/office/officeart/2018/2/layout/IconVerticalSolidList"/>
    <dgm:cxn modelId="{791E2482-52A0-4687-9550-D43DCB5AE22C}" type="presParOf" srcId="{67AD4DDF-BB8E-4073-A0E2-2783EE851F56}" destId="{EB47130B-A0E7-412E-AF99-7AC956D17100}" srcOrd="6" destOrd="0" presId="urn:microsoft.com/office/officeart/2018/2/layout/IconVerticalSolidList"/>
    <dgm:cxn modelId="{923740F7-0F08-4238-8C51-EADF07D202B6}" type="presParOf" srcId="{EB47130B-A0E7-412E-AF99-7AC956D17100}" destId="{50E5F645-00C0-420D-B9C9-4059F6CE1FC0}" srcOrd="0" destOrd="0" presId="urn:microsoft.com/office/officeart/2018/2/layout/IconVerticalSolidList"/>
    <dgm:cxn modelId="{4804B107-7070-40CF-8530-7E0F8E1BABE4}" type="presParOf" srcId="{EB47130B-A0E7-412E-AF99-7AC956D17100}" destId="{D4702DEE-BAF6-4A76-8AC7-D11F8145F3F3}" srcOrd="1" destOrd="0" presId="urn:microsoft.com/office/officeart/2018/2/layout/IconVerticalSolidList"/>
    <dgm:cxn modelId="{CF915FA4-290D-4CCC-87D0-7341B8E69E0A}" type="presParOf" srcId="{EB47130B-A0E7-412E-AF99-7AC956D17100}" destId="{EBB7C2C3-D1B9-40B0-B982-A7A8ACAFB327}" srcOrd="2" destOrd="0" presId="urn:microsoft.com/office/officeart/2018/2/layout/IconVerticalSolidList"/>
    <dgm:cxn modelId="{946A1617-FEA4-4301-9D33-D94EB0168B6A}" type="presParOf" srcId="{EB47130B-A0E7-412E-AF99-7AC956D17100}" destId="{C56C0D49-4106-42FB-89DD-607440BFA6C4}" srcOrd="3" destOrd="0" presId="urn:microsoft.com/office/officeart/2018/2/layout/IconVerticalSolidList"/>
    <dgm:cxn modelId="{14FB4F1C-5756-40CD-9FC4-881F9E54A10A}" type="presParOf" srcId="{67AD4DDF-BB8E-4073-A0E2-2783EE851F56}" destId="{BA9721D9-4CB9-4166-845E-98A57D07AE9B}" srcOrd="7" destOrd="0" presId="urn:microsoft.com/office/officeart/2018/2/layout/IconVerticalSolidList"/>
    <dgm:cxn modelId="{84528BB7-44A2-4F48-A04F-E62A310AC679}" type="presParOf" srcId="{67AD4DDF-BB8E-4073-A0E2-2783EE851F56}" destId="{B3E3D0AA-E94B-424C-9C66-9BBC731F0394}" srcOrd="8" destOrd="0" presId="urn:microsoft.com/office/officeart/2018/2/layout/IconVerticalSolidList"/>
    <dgm:cxn modelId="{EECAA81E-5EBB-41FA-A751-BB188B8D40B8}" type="presParOf" srcId="{B3E3D0AA-E94B-424C-9C66-9BBC731F0394}" destId="{63EB8E2B-422D-4FA5-AD49-3E1077963EF5}" srcOrd="0" destOrd="0" presId="urn:microsoft.com/office/officeart/2018/2/layout/IconVerticalSolidList"/>
    <dgm:cxn modelId="{F4CE6E2D-BD64-4379-B708-99B4BA20C60F}" type="presParOf" srcId="{B3E3D0AA-E94B-424C-9C66-9BBC731F0394}" destId="{0A61D914-E20E-40AF-BF53-D4099BAC47BD}" srcOrd="1" destOrd="0" presId="urn:microsoft.com/office/officeart/2018/2/layout/IconVerticalSolidList"/>
    <dgm:cxn modelId="{742A7947-C196-4D06-B6ED-47A5F719039B}" type="presParOf" srcId="{B3E3D0AA-E94B-424C-9C66-9BBC731F0394}" destId="{015FB0A5-9910-459B-8DC7-477C312E8CDB}" srcOrd="2" destOrd="0" presId="urn:microsoft.com/office/officeart/2018/2/layout/IconVerticalSolidList"/>
    <dgm:cxn modelId="{FD6C9514-7A08-4D0C-A255-8263525D6E19}" type="presParOf" srcId="{B3E3D0AA-E94B-424C-9C66-9BBC731F0394}" destId="{BF763B10-59D0-4129-A907-248A4AFDFEAA}" srcOrd="3" destOrd="0" presId="urn:microsoft.com/office/officeart/2018/2/layout/IconVerticalSolidList"/>
    <dgm:cxn modelId="{4F446F43-BC07-4340-81F0-E265AE5562B7}" type="presParOf" srcId="{67AD4DDF-BB8E-4073-A0E2-2783EE851F56}" destId="{4D9A846F-3AD6-4485-8DB3-26D340B3F81F}" srcOrd="9" destOrd="0" presId="urn:microsoft.com/office/officeart/2018/2/layout/IconVerticalSolidList"/>
    <dgm:cxn modelId="{3802B43E-562C-4E63-AD3F-E7F9E6A7F62E}" type="presParOf" srcId="{67AD4DDF-BB8E-4073-A0E2-2783EE851F56}" destId="{B8558911-F9AF-4FF1-A445-DEF91D099E14}" srcOrd="10" destOrd="0" presId="urn:microsoft.com/office/officeart/2018/2/layout/IconVerticalSolidList"/>
    <dgm:cxn modelId="{A1573BC5-D481-440A-89A2-A8CCD915926E}" type="presParOf" srcId="{B8558911-F9AF-4FF1-A445-DEF91D099E14}" destId="{955DE9E6-0FA6-4E2E-8820-B5F5A9EB4513}" srcOrd="0" destOrd="0" presId="urn:microsoft.com/office/officeart/2018/2/layout/IconVerticalSolidList"/>
    <dgm:cxn modelId="{14618815-D08A-466F-8DDE-97B640C1715C}" type="presParOf" srcId="{B8558911-F9AF-4FF1-A445-DEF91D099E14}" destId="{E7BA9CE6-2AC1-478B-81C4-C3F13F8C1805}" srcOrd="1" destOrd="0" presId="urn:microsoft.com/office/officeart/2018/2/layout/IconVerticalSolidList"/>
    <dgm:cxn modelId="{B6A89014-1708-4516-AF8D-8E713B93E64A}" type="presParOf" srcId="{B8558911-F9AF-4FF1-A445-DEF91D099E14}" destId="{FE525974-D598-4E12-BB05-100E39414CDA}" srcOrd="2" destOrd="0" presId="urn:microsoft.com/office/officeart/2018/2/layout/IconVerticalSolidList"/>
    <dgm:cxn modelId="{753E6E3A-EAD6-49B3-BC88-F6B0B12CD5AF}" type="presParOf" srcId="{B8558911-F9AF-4FF1-A445-DEF91D099E14}" destId="{53FE8A67-0E0A-49AF-BD59-CA55D8CEF9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646D9-0323-4CFC-BD01-CF873D85AC14}">
      <dsp:nvSpPr>
        <dsp:cNvPr id="0" name=""/>
        <dsp:cNvSpPr/>
      </dsp:nvSpPr>
      <dsp:spPr>
        <a:xfrm>
          <a:off x="0" y="707288"/>
          <a:ext cx="10515600" cy="1305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85E53-F646-4EA7-B7FA-8374A7A116C4}">
      <dsp:nvSpPr>
        <dsp:cNvPr id="0" name=""/>
        <dsp:cNvSpPr/>
      </dsp:nvSpPr>
      <dsp:spPr>
        <a:xfrm>
          <a:off x="394993" y="1001085"/>
          <a:ext cx="718169" cy="718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DD8A1-5AA5-41A2-8503-B040764C1E6F}">
      <dsp:nvSpPr>
        <dsp:cNvPr id="0" name=""/>
        <dsp:cNvSpPr/>
      </dsp:nvSpPr>
      <dsp:spPr>
        <a:xfrm>
          <a:off x="1508156" y="707288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MHI’s mission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 provide and promote safe, affordable, and well-maintained housing in inclusive communities, and to mobilize resources for these purposes.</a:t>
          </a:r>
        </a:p>
      </dsp:txBody>
      <dsp:txXfrm>
        <a:off x="1508156" y="707288"/>
        <a:ext cx="9007443" cy="1305763"/>
      </dsp:txXfrm>
    </dsp:sp>
    <dsp:sp modelId="{35F8469D-08BE-4D2F-B95B-2DFC0BB54FB0}">
      <dsp:nvSpPr>
        <dsp:cNvPr id="0" name=""/>
        <dsp:cNvSpPr/>
      </dsp:nvSpPr>
      <dsp:spPr>
        <a:xfrm>
          <a:off x="0" y="2339492"/>
          <a:ext cx="10515600" cy="1305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96878-13F0-408B-90C5-EA4FED8177AE}">
      <dsp:nvSpPr>
        <dsp:cNvPr id="0" name=""/>
        <dsp:cNvSpPr/>
      </dsp:nvSpPr>
      <dsp:spPr>
        <a:xfrm>
          <a:off x="394993" y="2633289"/>
          <a:ext cx="718169" cy="718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DE3A3-5BC4-4F9D-8D19-075B3DB6EA00}">
      <dsp:nvSpPr>
        <dsp:cNvPr id="0" name=""/>
        <dsp:cNvSpPr/>
      </dsp:nvSpPr>
      <dsp:spPr>
        <a:xfrm>
          <a:off x="1508156" y="2339492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MHI Members are faith groups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 dirty="0"/>
            <a:t>80+ member faith groups, including Baha’i, Christian, Jewish, Muslim, and Hindu. Our volunteers come from both civil and religious society.</a:t>
          </a:r>
          <a:endParaRPr lang="en-US" sz="2100" kern="1200" dirty="0"/>
        </a:p>
      </dsp:txBody>
      <dsp:txXfrm>
        <a:off x="1508156" y="2339492"/>
        <a:ext cx="9007443" cy="1305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7FCE9-5F61-488A-9DCE-A16CCC88DD3F}">
      <dsp:nvSpPr>
        <dsp:cNvPr id="0" name=""/>
        <dsp:cNvSpPr/>
      </dsp:nvSpPr>
      <dsp:spPr>
        <a:xfrm>
          <a:off x="625259" y="1027181"/>
          <a:ext cx="916312" cy="916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039CF-CA24-4B04-B075-82132267DE92}">
      <dsp:nvSpPr>
        <dsp:cNvPr id="0" name=""/>
        <dsp:cNvSpPr/>
      </dsp:nvSpPr>
      <dsp:spPr>
        <a:xfrm>
          <a:off x="65290" y="2232403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139 rental units</a:t>
          </a:r>
        </a:p>
      </dsp:txBody>
      <dsp:txXfrm>
        <a:off x="65290" y="2232403"/>
        <a:ext cx="2036250" cy="720000"/>
      </dsp:txXfrm>
    </dsp:sp>
    <dsp:sp modelId="{D1ED0624-5AE4-4B9B-8C37-CE167B3B2847}">
      <dsp:nvSpPr>
        <dsp:cNvPr id="0" name=""/>
        <dsp:cNvSpPr/>
      </dsp:nvSpPr>
      <dsp:spPr>
        <a:xfrm>
          <a:off x="3017853" y="1027181"/>
          <a:ext cx="916312" cy="916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16786-0CD7-42E9-A712-206A813E9361}">
      <dsp:nvSpPr>
        <dsp:cNvPr id="0" name=""/>
        <dsp:cNvSpPr/>
      </dsp:nvSpPr>
      <dsp:spPr>
        <a:xfrm>
          <a:off x="2457884" y="2232403"/>
          <a:ext cx="203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300-400 residents</a:t>
          </a:r>
        </a:p>
      </dsp:txBody>
      <dsp:txXfrm>
        <a:off x="2457884" y="2232403"/>
        <a:ext cx="20362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19276-F112-4CCD-A36E-1868E5FB226C}">
      <dsp:nvSpPr>
        <dsp:cNvPr id="0" name=""/>
        <dsp:cNvSpPr/>
      </dsp:nvSpPr>
      <dsp:spPr>
        <a:xfrm>
          <a:off x="0" y="1907"/>
          <a:ext cx="7538529" cy="8127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9ABB5-B8E1-4ECC-BC74-B3B530C68AC2}">
      <dsp:nvSpPr>
        <dsp:cNvPr id="0" name=""/>
        <dsp:cNvSpPr/>
      </dsp:nvSpPr>
      <dsp:spPr>
        <a:xfrm>
          <a:off x="245845" y="184767"/>
          <a:ext cx="446991" cy="4469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C16BB-401E-4669-A1D8-B16D0CFB16BE}">
      <dsp:nvSpPr>
        <dsp:cNvPr id="0" name=""/>
        <dsp:cNvSpPr/>
      </dsp:nvSpPr>
      <dsp:spPr>
        <a:xfrm>
          <a:off x="938682" y="1907"/>
          <a:ext cx="6599846" cy="81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12" tIns="86012" rIns="86012" bIns="860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 dirty="0"/>
            <a:t>MHI Twitter: </a:t>
          </a:r>
          <a:r>
            <a:rPr lang="en-CA" sz="1900" kern="1200" dirty="0"/>
            <a:t>@MHIOttawa</a:t>
          </a:r>
          <a:endParaRPr lang="en-US" sz="1900" kern="1200" dirty="0"/>
        </a:p>
      </dsp:txBody>
      <dsp:txXfrm>
        <a:off x="938682" y="1907"/>
        <a:ext cx="6599846" cy="812711"/>
      </dsp:txXfrm>
    </dsp:sp>
    <dsp:sp modelId="{95970BD5-D42A-4382-B3A2-9AAB260D7EDC}">
      <dsp:nvSpPr>
        <dsp:cNvPr id="0" name=""/>
        <dsp:cNvSpPr/>
      </dsp:nvSpPr>
      <dsp:spPr>
        <a:xfrm>
          <a:off x="0" y="1017797"/>
          <a:ext cx="7538529" cy="8127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D4405-EC8A-4A07-BBEC-712C2B17E99F}">
      <dsp:nvSpPr>
        <dsp:cNvPr id="0" name=""/>
        <dsp:cNvSpPr/>
      </dsp:nvSpPr>
      <dsp:spPr>
        <a:xfrm>
          <a:off x="245845" y="1200657"/>
          <a:ext cx="446991" cy="4469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472BE-0D69-418F-A828-7657951DE726}">
      <dsp:nvSpPr>
        <dsp:cNvPr id="0" name=""/>
        <dsp:cNvSpPr/>
      </dsp:nvSpPr>
      <dsp:spPr>
        <a:xfrm>
          <a:off x="938682" y="1017797"/>
          <a:ext cx="6599846" cy="81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12" tIns="86012" rIns="86012" bIns="860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 dirty="0"/>
            <a:t>Veterans’ House Twitter: </a:t>
          </a:r>
          <a:r>
            <a:rPr lang="en-CA" sz="1900" kern="1200" dirty="0"/>
            <a:t>@VetsHouseCan</a:t>
          </a:r>
          <a:endParaRPr lang="en-US" sz="1900" kern="1200" dirty="0"/>
        </a:p>
      </dsp:txBody>
      <dsp:txXfrm>
        <a:off x="938682" y="1017797"/>
        <a:ext cx="6599846" cy="812711"/>
      </dsp:txXfrm>
    </dsp:sp>
    <dsp:sp modelId="{B8B4D273-AA3E-4C52-ADB6-225CFF97F75D}">
      <dsp:nvSpPr>
        <dsp:cNvPr id="0" name=""/>
        <dsp:cNvSpPr/>
      </dsp:nvSpPr>
      <dsp:spPr>
        <a:xfrm>
          <a:off x="0" y="2033686"/>
          <a:ext cx="7538529" cy="8127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F0AF2-B5A4-4B99-9AD8-05CA4B3B8118}">
      <dsp:nvSpPr>
        <dsp:cNvPr id="0" name=""/>
        <dsp:cNvSpPr/>
      </dsp:nvSpPr>
      <dsp:spPr>
        <a:xfrm>
          <a:off x="245845" y="2216546"/>
          <a:ext cx="446991" cy="44699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15000" b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363A-6CF0-453E-96EE-37BEED0A2164}">
      <dsp:nvSpPr>
        <dsp:cNvPr id="0" name=""/>
        <dsp:cNvSpPr/>
      </dsp:nvSpPr>
      <dsp:spPr>
        <a:xfrm>
          <a:off x="938682" y="2033686"/>
          <a:ext cx="6599846" cy="81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12" tIns="86012" rIns="86012" bIns="860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 dirty="0"/>
            <a:t>MHI Facebook</a:t>
          </a:r>
          <a:r>
            <a:rPr lang="en-CA" sz="1900" kern="1200" dirty="0"/>
            <a:t>: /MHIOttawa</a:t>
          </a:r>
          <a:endParaRPr lang="en-US" sz="1900" kern="1200" dirty="0"/>
        </a:p>
      </dsp:txBody>
      <dsp:txXfrm>
        <a:off x="938682" y="2033686"/>
        <a:ext cx="6599846" cy="812711"/>
      </dsp:txXfrm>
    </dsp:sp>
    <dsp:sp modelId="{50E5F645-00C0-420D-B9C9-4059F6CE1FC0}">
      <dsp:nvSpPr>
        <dsp:cNvPr id="0" name=""/>
        <dsp:cNvSpPr/>
      </dsp:nvSpPr>
      <dsp:spPr>
        <a:xfrm>
          <a:off x="0" y="3049576"/>
          <a:ext cx="7538529" cy="8127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02DEE-BAF6-4A76-8AC7-D11F8145F3F3}">
      <dsp:nvSpPr>
        <dsp:cNvPr id="0" name=""/>
        <dsp:cNvSpPr/>
      </dsp:nvSpPr>
      <dsp:spPr>
        <a:xfrm>
          <a:off x="245845" y="3232436"/>
          <a:ext cx="446991" cy="44699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15000" b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C0D49-4106-42FB-89DD-607440BFA6C4}">
      <dsp:nvSpPr>
        <dsp:cNvPr id="0" name=""/>
        <dsp:cNvSpPr/>
      </dsp:nvSpPr>
      <dsp:spPr>
        <a:xfrm>
          <a:off x="938682" y="3049576"/>
          <a:ext cx="6599846" cy="81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12" tIns="86012" rIns="86012" bIns="860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 dirty="0"/>
            <a:t>Veterans’ House Facebook: </a:t>
          </a:r>
          <a:r>
            <a:rPr lang="en-CA" sz="1900" kern="1200" dirty="0"/>
            <a:t>/</a:t>
          </a:r>
          <a:r>
            <a:rPr lang="en-CA" sz="1900" kern="1200" dirty="0" err="1"/>
            <a:t>veteranshousecanada</a:t>
          </a:r>
          <a:endParaRPr lang="en-US" sz="1900" kern="1200" dirty="0"/>
        </a:p>
      </dsp:txBody>
      <dsp:txXfrm>
        <a:off x="938682" y="3049576"/>
        <a:ext cx="6599846" cy="812711"/>
      </dsp:txXfrm>
    </dsp:sp>
    <dsp:sp modelId="{63EB8E2B-422D-4FA5-AD49-3E1077963EF5}">
      <dsp:nvSpPr>
        <dsp:cNvPr id="0" name=""/>
        <dsp:cNvSpPr/>
      </dsp:nvSpPr>
      <dsp:spPr>
        <a:xfrm>
          <a:off x="0" y="4065466"/>
          <a:ext cx="7538529" cy="8127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1D914-E20E-40AF-BF53-D4099BAC47BD}">
      <dsp:nvSpPr>
        <dsp:cNvPr id="0" name=""/>
        <dsp:cNvSpPr/>
      </dsp:nvSpPr>
      <dsp:spPr>
        <a:xfrm>
          <a:off x="245845" y="4248326"/>
          <a:ext cx="446991" cy="44699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63B10-59D0-4129-A907-248A4AFDFEAA}">
      <dsp:nvSpPr>
        <dsp:cNvPr id="0" name=""/>
        <dsp:cNvSpPr/>
      </dsp:nvSpPr>
      <dsp:spPr>
        <a:xfrm>
          <a:off x="938682" y="4065466"/>
          <a:ext cx="6599846" cy="81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12" tIns="86012" rIns="86012" bIns="860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 dirty="0"/>
            <a:t>MHI YouTube: </a:t>
          </a:r>
          <a:r>
            <a:rPr lang="en-CA" sz="1900" kern="1200" dirty="0"/>
            <a:t>MHI Ottawa</a:t>
          </a:r>
          <a:endParaRPr lang="en-US" sz="1900" kern="1200" dirty="0"/>
        </a:p>
      </dsp:txBody>
      <dsp:txXfrm>
        <a:off x="938682" y="4065466"/>
        <a:ext cx="6599846" cy="812711"/>
      </dsp:txXfrm>
    </dsp:sp>
    <dsp:sp modelId="{955DE9E6-0FA6-4E2E-8820-B5F5A9EB4513}">
      <dsp:nvSpPr>
        <dsp:cNvPr id="0" name=""/>
        <dsp:cNvSpPr/>
      </dsp:nvSpPr>
      <dsp:spPr>
        <a:xfrm>
          <a:off x="0" y="5081355"/>
          <a:ext cx="7538529" cy="8127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A9CE6-2AC1-478B-81C4-C3F13F8C1805}">
      <dsp:nvSpPr>
        <dsp:cNvPr id="0" name=""/>
        <dsp:cNvSpPr/>
      </dsp:nvSpPr>
      <dsp:spPr>
        <a:xfrm>
          <a:off x="245845" y="5264216"/>
          <a:ext cx="446991" cy="446991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E8A67-0E0A-49AF-BD59-CA55D8CEF948}">
      <dsp:nvSpPr>
        <dsp:cNvPr id="0" name=""/>
        <dsp:cNvSpPr/>
      </dsp:nvSpPr>
      <dsp:spPr>
        <a:xfrm>
          <a:off x="938682" y="5081355"/>
          <a:ext cx="6599846" cy="81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12" tIns="86012" rIns="86012" bIns="860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 dirty="0"/>
            <a:t>MHI LinkedIn: </a:t>
          </a:r>
          <a:r>
            <a:rPr lang="en-CA" sz="1900" b="0" kern="1200" dirty="0"/>
            <a:t>Multifaith Housing Initiative</a:t>
          </a:r>
          <a:endParaRPr lang="en-US" sz="1900" b="0" kern="1200" dirty="0"/>
        </a:p>
      </dsp:txBody>
      <dsp:txXfrm>
        <a:off x="938682" y="5081355"/>
        <a:ext cx="6599846" cy="812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C3460-E463-4705-8F49-106B5176B7A4}" type="datetimeFigureOut">
              <a:rPr lang="en-CA" smtClean="0"/>
              <a:t>2023-05-23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BDCED-E2AB-4319-BE32-20CF1E4287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29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777A8-6711-4B12-BE7A-8AF2368A3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78009-9E7B-481F-9256-24486E80E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55222-80D2-4B2A-8C83-F2B3D5A3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2B530-A15E-4D21-98E6-362B0082EB84}" type="datetimeFigureOut">
              <a:rPr lang="en-CA" smtClean="0"/>
              <a:t>2023-05-23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053C7-7AFE-47EC-BC7F-D85FAAC1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AFD9D-249D-4E38-91C4-797CEF0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2183E-A7F6-4528-B95C-BD60510C12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0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7745D-2397-49FF-9F94-75B5094E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BC1D7-28BD-4873-8B70-E57B6AD2C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7288B-5B46-4212-88F4-3DC663273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32EB-252A-4CE0-9618-AE51346A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F8E0C-2032-409A-B6CE-594E7593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0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B93DB-B9AF-4760-B986-59DF28474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A7401-7E25-4D51-B085-C25793CFD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DEFB6-3A76-4532-AAE9-FD2E6524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C5CD7-A175-433E-A1B5-8E21544B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9AEA8-7598-49EF-9FA7-7800E6B5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74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D9302-EB98-40A1-9791-309319DB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57BB6-41A3-4B03-8CCA-0B6A6052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C68A6-0353-4FF6-84E1-C0F5A3B3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604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0264-D815-4B01-8068-10E02856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2BA77-30FE-4112-B1F5-FCE2CF1C1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5D98D-33C2-4A49-B44E-A68EE860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DC74D-CC79-4BAA-BB7E-8227FE624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0E39D-4558-44F6-8931-3429E19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9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1487-74F6-45D6-832A-115D2B51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7AE85-FC01-4014-966A-9D2EEF5D7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131E0-56E4-4D5C-A4C3-6682E657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7C760-F6F1-4047-AC7C-7BED2EEC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0B5B8-4301-419B-8D8E-F3C182A0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3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6388-B2A6-4D36-9E9B-73E965D4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CD9B-7EFF-484C-B990-A1BF21A12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B1F13-F7AE-4FEC-A11E-08D3BC351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2326F-85E1-4D4A-96FD-15573954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7AE83-BD0F-4B70-8875-8A37C49A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030F7-709C-4EDE-8446-75BCBDEC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5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CE1D-CEC3-4C34-944A-DCBA1024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099DF-AB24-4151-A3CA-4DB735479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5E504-153D-4939-99D4-8F0552787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89E02-2794-48A0-B5CD-33E4906B9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35DD1-AD3F-42B2-9AD0-7850050CA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49028-9EEA-4732-A02B-5FB565AE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FC867-7EF7-4D4C-8761-A47A91CA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B5883-1819-4BF4-8097-139233AC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8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1CF8-A87B-4338-8D3F-29B4CC279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37D40-41AA-4FDC-A901-D143B9891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9073A-C4E5-497E-92AA-15406CCB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DA3B9-1BEA-4A87-BF2F-5B65F282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07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D9302-EB98-40A1-9791-309319DB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57BB6-41A3-4B03-8CCA-0B6A6052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C68A6-0353-4FF6-84E1-C0F5A3B3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60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B3628-400E-4E3C-BA2D-5544110D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3B380-188B-4742-B891-4A318D1A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66C0A-BC20-4538-A63D-347017FCB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D9E0B-8F84-48D4-BE0B-739953AF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9976F-BAA5-4B10-A03D-ED1DD9405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AEA8F-0E17-4647-B651-D8573731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B83C-B609-4E06-8213-72A4080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D1CE0-0073-4A9B-A833-CF1930390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8A3D8-3994-4934-AFD8-0D8301816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25776-3F2A-4CDD-AFA7-3F58B713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E4C04-B082-41AB-9AD8-963B7C1D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AB483-4BEA-4F82-A00B-4EBD5CA0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8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0AEFD-C804-4E09-943C-184F39BF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C574C-6DA6-4B87-BC19-A168D575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83E00-43BC-4E15-A2F9-A4FCE6E6D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F502D-4488-4156-AAAB-BEE0AEC11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479B-7DA1-4C9F-9794-E305A3806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90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0AEFD-C804-4E09-943C-184F39BF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C574C-6DA6-4B87-BC19-A168D575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83E00-43BC-4E15-A2F9-A4FCE6E6D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88911-954F-452A-B5CC-40A7A2912974}" type="datetimeFigureOut">
              <a:rPr lang="en-CA" smtClean="0"/>
              <a:pPr/>
              <a:t>2023-05-23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F502D-4488-4156-AAAB-BEE0AEC11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479B-7DA1-4C9F-9794-E305A3806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C171-D2FF-4BC9-85DE-4E30AE8AF1A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90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ltifaithhousing.ca/tulipatho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://www.multifaithhousing.ca/tulipath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D34A5-A468-45C9-B41F-03E4C8D93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r="7536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6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F988-E52D-43B9-BADF-1AE32716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420929"/>
            <a:ext cx="4668257" cy="1325563"/>
          </a:xfrm>
        </p:spPr>
        <p:txBody>
          <a:bodyPr>
            <a:normAutofit/>
          </a:bodyPr>
          <a:lstStyle/>
          <a:p>
            <a:r>
              <a:rPr lang="en-US" b="1" dirty="0"/>
              <a:t>Fundraising for </a:t>
            </a:r>
            <a:r>
              <a:rPr lang="en-US" b="1" dirty="0" err="1"/>
              <a:t>Tulipathon</a:t>
            </a:r>
            <a:r>
              <a:rPr lang="en-US" b="1" dirty="0"/>
              <a:t>: cash</a:t>
            </a:r>
            <a:endParaRPr lang="en-CA" b="1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indoor, man, holding, standing&#10;&#10;Description automatically generated">
            <a:extLst>
              <a:ext uri="{FF2B5EF4-FFF2-40B4-BE49-F238E27FC236}">
                <a16:creationId xmlns:a16="http://schemas.microsoft.com/office/drawing/2014/main" id="{191D277F-37E6-4254-912C-034103179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5" r="23957" b="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065DB-4931-4130-B827-D5312C8F4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r="8096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0" name="Picture 9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CF5044B6-A6B2-42BD-8F4C-0AF4ECFDDE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r="9657" b="3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FCF92-91F8-44E7-94D1-C9EFF7058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1896622"/>
            <a:ext cx="4668256" cy="3181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dirty="0"/>
              <a:t>Do not put cash in the mail. Instead, either: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b="1" dirty="0"/>
              <a:t>Make an appointment </a:t>
            </a:r>
            <a:r>
              <a:rPr lang="en-US" sz="1800" dirty="0"/>
              <a:t>– Fill out the pledge form, put all cash and cheques in an envelope, and call 613-686-1825 to make an appointment for MHI to receive your donations at our Vanier offices  (Heartwood House, 404 McArthur Ave.).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b="1" dirty="0"/>
              <a:t>Save yourself a trip </a:t>
            </a:r>
            <a:r>
              <a:rPr lang="en-US" sz="1800" dirty="0"/>
              <a:t>– Write out a personal cheque from your own personal account for the amount of cash received. Mail your pledge form, your cheque, and any additional cheques to 206-404 McArthur Ave., Ottawa, ON, K1K 1G8. </a:t>
            </a:r>
          </a:p>
        </p:txBody>
      </p:sp>
    </p:spTree>
    <p:extLst>
      <p:ext uri="{BB962C8B-B14F-4D97-AF65-F5344CB8AC3E}">
        <p14:creationId xmlns:p14="http://schemas.microsoft.com/office/powerpoint/2010/main" val="2095310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4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wo telephones communicating">
            <a:extLst>
              <a:ext uri="{FF2B5EF4-FFF2-40B4-BE49-F238E27FC236}">
                <a16:creationId xmlns:a16="http://schemas.microsoft.com/office/drawing/2014/main" id="{E3B065DB-4931-4130-B827-D5312C8F4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1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B/>
          </a:sp3d>
        </p:spPr>
      </p:pic>
      <p:sp useBgFill="1">
        <p:nvSpPr>
          <p:cNvPr id="36" name="Freeform: Shape 36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2F988-E52D-43B9-BADF-1AE32716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Fundraising for </a:t>
            </a:r>
            <a:r>
              <a:rPr lang="en-US" sz="2800" b="1" dirty="0" err="1"/>
              <a:t>Tulipathon</a:t>
            </a:r>
            <a:r>
              <a:rPr lang="en-US" sz="2800" b="1" dirty="0"/>
              <a:t>: phone</a:t>
            </a:r>
            <a:endParaRPr lang="en-CA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FCF92-91F8-44E7-94D1-C9EFF7058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600" dirty="0"/>
              <a:t>Donate by </a:t>
            </a:r>
            <a:r>
              <a:rPr lang="en-US" sz="2600" b="1" dirty="0"/>
              <a:t>credit card </a:t>
            </a:r>
            <a:r>
              <a:rPr lang="en-US" sz="2600" dirty="0"/>
              <a:t>at </a:t>
            </a:r>
            <a:r>
              <a:rPr lang="en-US" sz="2600" b="1" dirty="0"/>
              <a:t>613-686-1825.</a:t>
            </a:r>
          </a:p>
          <a:p>
            <a:r>
              <a:rPr lang="en-US" sz="2600" dirty="0"/>
              <a:t>Donors should indicate if they want to support a walker/team. </a:t>
            </a:r>
          </a:p>
          <a:p>
            <a:r>
              <a:rPr lang="en-US" sz="2600" dirty="0"/>
              <a:t>Please leave voicemail if nobody picks up!</a:t>
            </a:r>
          </a:p>
        </p:txBody>
      </p:sp>
    </p:spTree>
    <p:extLst>
      <p:ext uri="{BB962C8B-B14F-4D97-AF65-F5344CB8AC3E}">
        <p14:creationId xmlns:p14="http://schemas.microsoft.com/office/powerpoint/2010/main" val="12413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alogue wall clock">
            <a:extLst>
              <a:ext uri="{FF2B5EF4-FFF2-40B4-BE49-F238E27FC236}">
                <a16:creationId xmlns:a16="http://schemas.microsoft.com/office/drawing/2014/main" id="{B0C11F45-B18C-40FF-8E5A-86340CC60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r="23585" b="552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446B6-04F7-4237-92D6-98F5F317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Deadline to submit Tulipathon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88FFC-5AF6-45B4-B6EE-17A68013F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Friday June 30,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14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80B24E-C9C3-C0E6-E048-0E9A2EB87C2F}"/>
              </a:ext>
            </a:extLst>
          </p:cNvPr>
          <p:cNvSpPr/>
          <p:nvPr/>
        </p:nvSpPr>
        <p:spPr>
          <a:xfrm>
            <a:off x="-268941" y="0"/>
            <a:ext cx="4141694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76B83-4519-C4EA-BE2D-66E492879F5F}"/>
              </a:ext>
            </a:extLst>
          </p:cNvPr>
          <p:cNvSpPr txBox="1">
            <a:spLocks/>
          </p:cNvSpPr>
          <p:nvPr/>
        </p:nvSpPr>
        <p:spPr>
          <a:xfrm>
            <a:off x="464938" y="527947"/>
            <a:ext cx="3084844" cy="57728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FFFF"/>
                </a:solidFill>
              </a:rPr>
              <a:t>“Where can I find MHI on social media?”</a:t>
            </a:r>
            <a:endParaRPr lang="en-CA" sz="36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E761798-D657-5D6B-4C95-95ECB3CFF6B5}"/>
              </a:ext>
            </a:extLst>
          </p:cNvPr>
          <p:cNvGraphicFramePr>
            <a:graphicFrameLocks/>
          </p:cNvGraphicFramePr>
          <p:nvPr/>
        </p:nvGraphicFramePr>
        <p:xfrm>
          <a:off x="4240277" y="481012"/>
          <a:ext cx="7538529" cy="589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09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E355D-4A76-4AA0-9780-55CA3AB08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753626"/>
            <a:ext cx="5334930" cy="3004145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  <a:endParaRPr lang="en-CA" b="1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5231E-F477-4401-88A5-475B77270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5791200" y="192602"/>
            <a:ext cx="6575250" cy="657525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96104-82A2-4089-B310-26B94C8B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dirty="0"/>
              <a:t>Who is MHI?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EB7DA4-4434-4581-97B7-E9AA2C4025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71748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35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925EC-EB36-4929-9D55-7AD2838FE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 dirty="0"/>
              <a:t>How many people live in MHI residences?</a:t>
            </a:r>
            <a:endParaRPr lang="en-CA" sz="37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6CF4A-9CB0-4B82-9481-FF34D8454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b="1769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DE53DF2A-20DD-4A80-AEFB-CC8484F5C9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616809"/>
              </p:ext>
            </p:extLst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55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925EC-EB36-4929-9D55-7AD2838FE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b="1" dirty="0"/>
              <a:t>Multifaith Housing has 4 housing properties</a:t>
            </a:r>
            <a:endParaRPr lang="en-CA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947867-AB2B-4D25-9634-3E4E4A092F3B}"/>
              </a:ext>
            </a:extLst>
          </p:cNvPr>
          <p:cNvGrpSpPr/>
          <p:nvPr/>
        </p:nvGrpSpPr>
        <p:grpSpPr>
          <a:xfrm>
            <a:off x="2537985" y="2715351"/>
            <a:ext cx="7116029" cy="2508147"/>
            <a:chOff x="1034287" y="2445054"/>
            <a:chExt cx="7550560" cy="261146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60DC5A8-66D7-4031-9EF8-177A74AC0743}"/>
                </a:ext>
              </a:extLst>
            </p:cNvPr>
            <p:cNvSpPr/>
            <p:nvPr/>
          </p:nvSpPr>
          <p:spPr>
            <a:xfrm>
              <a:off x="1034287" y="2508416"/>
              <a:ext cx="905832" cy="84247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CA"/>
            </a:p>
          </p:txBody>
        </p:sp>
        <p:sp>
          <p:nvSpPr>
            <p:cNvPr id="5" name="Rectangle 4" descr="Suburban scene">
              <a:extLst>
                <a:ext uri="{FF2B5EF4-FFF2-40B4-BE49-F238E27FC236}">
                  <a16:creationId xmlns:a16="http://schemas.microsoft.com/office/drawing/2014/main" id="{082A508D-2D4E-493B-9536-C76299E888BF}"/>
                </a:ext>
              </a:extLst>
            </p:cNvPr>
            <p:cNvSpPr/>
            <p:nvPr/>
          </p:nvSpPr>
          <p:spPr>
            <a:xfrm>
              <a:off x="1224511" y="2634563"/>
              <a:ext cx="525383" cy="526100"/>
            </a:xfrm>
            <a:prstGeom prst="rect">
              <a:avLst/>
            </a:pr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BFC14B9-8915-497A-9D87-0E2620A58D89}"/>
                </a:ext>
              </a:extLst>
            </p:cNvPr>
            <p:cNvSpPr/>
            <p:nvPr/>
          </p:nvSpPr>
          <p:spPr>
            <a:xfrm>
              <a:off x="2134226" y="2445054"/>
              <a:ext cx="2135175" cy="905832"/>
            </a:xfrm>
            <a:custGeom>
              <a:avLst/>
              <a:gdLst>
                <a:gd name="connsiteX0" fmla="*/ 0 w 2135175"/>
                <a:gd name="connsiteY0" fmla="*/ 0 h 905832"/>
                <a:gd name="connsiteX1" fmla="*/ 2135175 w 2135175"/>
                <a:gd name="connsiteY1" fmla="*/ 0 h 905832"/>
                <a:gd name="connsiteX2" fmla="*/ 2135175 w 2135175"/>
                <a:gd name="connsiteY2" fmla="*/ 905832 h 905832"/>
                <a:gd name="connsiteX3" fmla="*/ 0 w 2135175"/>
                <a:gd name="connsiteY3" fmla="*/ 905832 h 905832"/>
                <a:gd name="connsiteX4" fmla="*/ 0 w 2135175"/>
                <a:gd name="connsiteY4" fmla="*/ 0 h 90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175" h="905832">
                  <a:moveTo>
                    <a:pt x="0" y="0"/>
                  </a:moveTo>
                  <a:lnTo>
                    <a:pt x="2135175" y="0"/>
                  </a:lnTo>
                  <a:lnTo>
                    <a:pt x="2135175" y="905832"/>
                  </a:lnTo>
                  <a:lnTo>
                    <a:pt x="0" y="9058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rm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b="1" kern="1200" dirty="0"/>
                <a:t>Kent House</a:t>
              </a:r>
              <a:br>
                <a:rPr lang="en-US" sz="2700" kern="1200" dirty="0"/>
              </a:br>
              <a:r>
                <a:rPr lang="en-US" sz="2700" kern="1200" dirty="0" err="1"/>
                <a:t>Centretown</a:t>
              </a:r>
              <a:r>
                <a:rPr lang="en-US" sz="2700" kern="1200" dirty="0"/>
                <a:t> 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092F660-111F-40F5-9BBE-4052B9E5C81B}"/>
                </a:ext>
              </a:extLst>
            </p:cNvPr>
            <p:cNvSpPr/>
            <p:nvPr/>
          </p:nvSpPr>
          <p:spPr>
            <a:xfrm>
              <a:off x="4641439" y="2445054"/>
              <a:ext cx="905832" cy="905832"/>
            </a:xfrm>
            <a:prstGeom prst="ellipse">
              <a:avLst/>
            </a:prstGeom>
            <a:solidFill>
              <a:schemeClr val="accent4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8" name="Rectangle 7" descr="City">
              <a:extLst>
                <a:ext uri="{FF2B5EF4-FFF2-40B4-BE49-F238E27FC236}">
                  <a16:creationId xmlns:a16="http://schemas.microsoft.com/office/drawing/2014/main" id="{CE354CA7-A907-42A2-94BF-DFE04A497A8A}"/>
                </a:ext>
              </a:extLst>
            </p:cNvPr>
            <p:cNvSpPr/>
            <p:nvPr/>
          </p:nvSpPr>
          <p:spPr>
            <a:xfrm>
              <a:off x="4831664" y="2635279"/>
              <a:ext cx="525382" cy="525382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C2B10C-C4E2-401D-82F6-CE53DBBAA2EC}"/>
                </a:ext>
              </a:extLst>
            </p:cNvPr>
            <p:cNvSpPr/>
            <p:nvPr/>
          </p:nvSpPr>
          <p:spPr>
            <a:xfrm>
              <a:off x="5741378" y="2445054"/>
              <a:ext cx="2135175" cy="905832"/>
            </a:xfrm>
            <a:custGeom>
              <a:avLst/>
              <a:gdLst>
                <a:gd name="connsiteX0" fmla="*/ 0 w 2135175"/>
                <a:gd name="connsiteY0" fmla="*/ 0 h 905832"/>
                <a:gd name="connsiteX1" fmla="*/ 2135175 w 2135175"/>
                <a:gd name="connsiteY1" fmla="*/ 0 h 905832"/>
                <a:gd name="connsiteX2" fmla="*/ 2135175 w 2135175"/>
                <a:gd name="connsiteY2" fmla="*/ 905832 h 905832"/>
                <a:gd name="connsiteX3" fmla="*/ 0 w 2135175"/>
                <a:gd name="connsiteY3" fmla="*/ 905832 h 905832"/>
                <a:gd name="connsiteX4" fmla="*/ 0 w 2135175"/>
                <a:gd name="connsiteY4" fmla="*/ 0 h 90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175" h="905832">
                  <a:moveTo>
                    <a:pt x="0" y="0"/>
                  </a:moveTo>
                  <a:lnTo>
                    <a:pt x="2135175" y="0"/>
                  </a:lnTo>
                  <a:lnTo>
                    <a:pt x="2135175" y="905832"/>
                  </a:lnTo>
                  <a:lnTo>
                    <a:pt x="0" y="9058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rm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b="1" kern="1200" dirty="0"/>
                <a:t>Blake House</a:t>
              </a:r>
              <a:br>
                <a:rPr lang="en-US" sz="2700" kern="1200" dirty="0"/>
              </a:br>
              <a:r>
                <a:rPr lang="en-US" sz="2700" kern="1200" dirty="0"/>
                <a:t>Vanier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33EF76-B815-4BFF-960B-26E512372D71}"/>
                </a:ext>
              </a:extLst>
            </p:cNvPr>
            <p:cNvSpPr/>
            <p:nvPr/>
          </p:nvSpPr>
          <p:spPr>
            <a:xfrm>
              <a:off x="4641439" y="4150688"/>
              <a:ext cx="905832" cy="9058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Building">
              <a:extLst>
                <a:ext uri="{FF2B5EF4-FFF2-40B4-BE49-F238E27FC236}">
                  <a16:creationId xmlns:a16="http://schemas.microsoft.com/office/drawing/2014/main" id="{8AA7D73B-28D7-4C61-BF98-7902283E03EA}"/>
                </a:ext>
              </a:extLst>
            </p:cNvPr>
            <p:cNvSpPr/>
            <p:nvPr/>
          </p:nvSpPr>
          <p:spPr>
            <a:xfrm>
              <a:off x="4831664" y="4340913"/>
              <a:ext cx="525383" cy="525382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9869EA-B061-4B5E-A9CB-782082D18662}"/>
                </a:ext>
              </a:extLst>
            </p:cNvPr>
            <p:cNvSpPr/>
            <p:nvPr/>
          </p:nvSpPr>
          <p:spPr>
            <a:xfrm>
              <a:off x="5741378" y="4150689"/>
              <a:ext cx="2843469" cy="905832"/>
            </a:xfrm>
            <a:custGeom>
              <a:avLst/>
              <a:gdLst>
                <a:gd name="connsiteX0" fmla="*/ 0 w 2135175"/>
                <a:gd name="connsiteY0" fmla="*/ 0 h 905832"/>
                <a:gd name="connsiteX1" fmla="*/ 2135175 w 2135175"/>
                <a:gd name="connsiteY1" fmla="*/ 0 h 905832"/>
                <a:gd name="connsiteX2" fmla="*/ 2135175 w 2135175"/>
                <a:gd name="connsiteY2" fmla="*/ 905832 h 905832"/>
                <a:gd name="connsiteX3" fmla="*/ 0 w 2135175"/>
                <a:gd name="connsiteY3" fmla="*/ 905832 h 905832"/>
                <a:gd name="connsiteX4" fmla="*/ 0 w 2135175"/>
                <a:gd name="connsiteY4" fmla="*/ 0 h 90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175" h="905832">
                  <a:moveTo>
                    <a:pt x="0" y="0"/>
                  </a:moveTo>
                  <a:lnTo>
                    <a:pt x="2135175" y="0"/>
                  </a:lnTo>
                  <a:lnTo>
                    <a:pt x="2135175" y="905832"/>
                  </a:lnTo>
                  <a:lnTo>
                    <a:pt x="0" y="9058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b="1" kern="1200" dirty="0"/>
                <a:t>Somerset Gardens </a:t>
              </a:r>
              <a:r>
                <a:rPr lang="en-US" sz="2700" kern="1200" dirty="0" err="1"/>
                <a:t>Centretown</a:t>
              </a:r>
              <a:endParaRPr lang="en-US" sz="2700" kern="12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4DCF225-846E-4E49-BD66-79DA68634521}"/>
                </a:ext>
              </a:extLst>
            </p:cNvPr>
            <p:cNvSpPr/>
            <p:nvPr/>
          </p:nvSpPr>
          <p:spPr>
            <a:xfrm>
              <a:off x="1034287" y="4055916"/>
              <a:ext cx="905832" cy="905832"/>
            </a:xfrm>
            <a:prstGeom prst="ellipse">
              <a:avLst/>
            </a:prstGeom>
            <a:solidFill>
              <a:srgbClr val="00B0F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CA"/>
            </a:p>
          </p:txBody>
        </p:sp>
        <p:sp>
          <p:nvSpPr>
            <p:cNvPr id="14" name="Rectangle 13" descr="Family with two children">
              <a:extLst>
                <a:ext uri="{FF2B5EF4-FFF2-40B4-BE49-F238E27FC236}">
                  <a16:creationId xmlns:a16="http://schemas.microsoft.com/office/drawing/2014/main" id="{9B9643BA-B4AE-4E94-9C10-6A1386FED607}"/>
                </a:ext>
              </a:extLst>
            </p:cNvPr>
            <p:cNvSpPr/>
            <p:nvPr/>
          </p:nvSpPr>
          <p:spPr>
            <a:xfrm>
              <a:off x="1224511" y="4157873"/>
              <a:ext cx="525383" cy="613652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39F235F-599F-48E6-9191-63D0F837DC52}"/>
                </a:ext>
              </a:extLst>
            </p:cNvPr>
            <p:cNvSpPr/>
            <p:nvPr/>
          </p:nvSpPr>
          <p:spPr>
            <a:xfrm>
              <a:off x="2134226" y="4055916"/>
              <a:ext cx="2135175" cy="905832"/>
            </a:xfrm>
            <a:custGeom>
              <a:avLst/>
              <a:gdLst>
                <a:gd name="connsiteX0" fmla="*/ 0 w 2135175"/>
                <a:gd name="connsiteY0" fmla="*/ 0 h 905832"/>
                <a:gd name="connsiteX1" fmla="*/ 2135175 w 2135175"/>
                <a:gd name="connsiteY1" fmla="*/ 0 h 905832"/>
                <a:gd name="connsiteX2" fmla="*/ 2135175 w 2135175"/>
                <a:gd name="connsiteY2" fmla="*/ 905832 h 905832"/>
                <a:gd name="connsiteX3" fmla="*/ 0 w 2135175"/>
                <a:gd name="connsiteY3" fmla="*/ 905832 h 905832"/>
                <a:gd name="connsiteX4" fmla="*/ 0 w 2135175"/>
                <a:gd name="connsiteY4" fmla="*/ 0 h 90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175" h="905832">
                  <a:moveTo>
                    <a:pt x="0" y="0"/>
                  </a:moveTo>
                  <a:lnTo>
                    <a:pt x="2135175" y="0"/>
                  </a:lnTo>
                  <a:lnTo>
                    <a:pt x="2135175" y="905832"/>
                  </a:lnTo>
                  <a:lnTo>
                    <a:pt x="0" y="9058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rm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b="1" kern="1200" dirty="0"/>
                <a:t>The Haven</a:t>
              </a:r>
              <a:br>
                <a:rPr lang="en-US" sz="2700" kern="1200" dirty="0"/>
              </a:br>
              <a:r>
                <a:rPr lang="en-US" sz="2700" kern="1200" dirty="0" err="1"/>
                <a:t>Barrhaven</a:t>
              </a:r>
              <a:endParaRPr lang="en-US" sz="2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36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C9EC-9984-46D8-83F3-3B9EC8CE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MHI builds communities that are:</a:t>
            </a:r>
            <a:endParaRPr lang="en-CA" sz="3400" b="1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72CC14-5C68-4594-8C43-B87200DC8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dirty="0"/>
              <a:t>safe </a:t>
            </a:r>
          </a:p>
          <a:p>
            <a:r>
              <a:rPr lang="en-US" dirty="0"/>
              <a:t>affordable</a:t>
            </a:r>
          </a:p>
          <a:p>
            <a:r>
              <a:rPr lang="en-US" dirty="0"/>
              <a:t>inclusive</a:t>
            </a:r>
          </a:p>
          <a:p>
            <a:r>
              <a:rPr lang="en-US" dirty="0"/>
              <a:t>economically diverse</a:t>
            </a:r>
          </a:p>
          <a:p>
            <a:r>
              <a:rPr lang="en-US" dirty="0"/>
              <a:t>welcoming</a:t>
            </a:r>
          </a:p>
          <a:p>
            <a:r>
              <a:rPr lang="en-US" dirty="0"/>
              <a:t>community-oriented</a:t>
            </a:r>
          </a:p>
          <a:p>
            <a:r>
              <a:rPr lang="en-US" dirty="0"/>
              <a:t>responsibly dense</a:t>
            </a:r>
          </a:p>
          <a:p>
            <a:r>
              <a:rPr lang="en-US" dirty="0"/>
              <a:t>transit-oriented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Graphic 5" descr="Train">
            <a:extLst>
              <a:ext uri="{FF2B5EF4-FFF2-40B4-BE49-F238E27FC236}">
                <a16:creationId xmlns:a16="http://schemas.microsoft.com/office/drawing/2014/main" id="{E18A01A7-B2B8-4917-A6FE-B92D1A421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6774" y="2392776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15" name="Graphic 14" descr="Neighborhood">
            <a:extLst>
              <a:ext uri="{FF2B5EF4-FFF2-40B4-BE49-F238E27FC236}">
                <a16:creationId xmlns:a16="http://schemas.microsoft.com/office/drawing/2014/main" id="{B7C28B51-5D62-4D88-BA99-2919BBDF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8504" y="558913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21" name="Graphic 20" descr="Group of men">
            <a:extLst>
              <a:ext uri="{FF2B5EF4-FFF2-40B4-BE49-F238E27FC236}">
                <a16:creationId xmlns:a16="http://schemas.microsoft.com/office/drawing/2014/main" id="{B67D8E21-A169-4592-8E0A-D9F97FB2A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8503" y="3661942"/>
            <a:ext cx="2533423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34" name="Arc 33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2AE9125-5373-4F11-B5F1-05428C52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144439"/>
            <a:ext cx="3844546" cy="1657614"/>
          </a:xfrm>
        </p:spPr>
        <p:txBody>
          <a:bodyPr>
            <a:normAutofit/>
          </a:bodyPr>
          <a:lstStyle/>
          <a:p>
            <a:r>
              <a:rPr lang="en-US" sz="3600" b="1" dirty="0"/>
              <a:t>What is </a:t>
            </a:r>
            <a:r>
              <a:rPr lang="en-US" sz="3600" b="1" dirty="0" err="1"/>
              <a:t>Tulipathon</a:t>
            </a:r>
            <a:r>
              <a:rPr lang="en-US" sz="3600" b="1" dirty="0"/>
              <a:t>? </a:t>
            </a:r>
            <a:endParaRPr lang="en-CA" sz="3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3A9A40-03A7-4940-AA02-5F1E6E468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15951"/>
          <a:stretch/>
        </p:blipFill>
        <p:spPr>
          <a:xfrm>
            <a:off x="0" y="-1"/>
            <a:ext cx="4613982" cy="4515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693E8-20B2-450D-A98D-CD0B92736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r="6811"/>
          <a:stretch/>
        </p:blipFill>
        <p:spPr>
          <a:xfrm>
            <a:off x="4705442" y="-1"/>
            <a:ext cx="2829214" cy="2183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CAAB1A-3C5D-49FF-A51D-10E41B6E0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r="7992"/>
          <a:stretch/>
        </p:blipFill>
        <p:spPr>
          <a:xfrm>
            <a:off x="4705442" y="2274491"/>
            <a:ext cx="2825496" cy="2241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3844A-AF9C-496F-A309-D51AD1CC5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7936"/>
          <a:stretch/>
        </p:blipFill>
        <p:spPr>
          <a:xfrm>
            <a:off x="-3717" y="4616536"/>
            <a:ext cx="2829212" cy="2241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5239E7-C419-450E-AB89-EA93D2B49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b="13408"/>
          <a:stretch/>
        </p:blipFill>
        <p:spPr>
          <a:xfrm>
            <a:off x="2913221" y="4607393"/>
            <a:ext cx="4614002" cy="2250607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7B24DE1-673B-47A5-9575-64BE8C6E6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1549400"/>
            <a:ext cx="3755646" cy="50546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Fundraiser that starts online after MHI’s AGM </a:t>
            </a:r>
          </a:p>
          <a:p>
            <a:r>
              <a:rPr lang="en-US" sz="2200" dirty="0"/>
              <a:t>MHI’s single-biggest fundraiser</a:t>
            </a:r>
          </a:p>
          <a:p>
            <a:r>
              <a:rPr lang="en-US" sz="2200" dirty="0"/>
              <a:t>All proceeds go to MHI’s subsidize program which provides MHI’s tenants with a little extra help on their rent</a:t>
            </a:r>
          </a:p>
          <a:p>
            <a:r>
              <a:rPr lang="en-US" sz="2200" dirty="0"/>
              <a:t>A celebratory walk tales place halfway through the fundraiser to bring together MHI faith groups, fundraisers, and volunteers</a:t>
            </a:r>
          </a:p>
          <a:p>
            <a:r>
              <a:rPr lang="en-US" sz="2200" dirty="0"/>
              <a:t>The walk is May 28</a:t>
            </a:r>
            <a:r>
              <a:rPr lang="en-US" sz="2200" baseline="30000" dirty="0"/>
              <a:t>th</a:t>
            </a:r>
            <a:r>
              <a:rPr lang="en-US" sz="2200" dirty="0"/>
              <a:t> 2:00 PM at Commissioner's Park (Dow’s Lake)</a:t>
            </a:r>
          </a:p>
          <a:p>
            <a:r>
              <a:rPr lang="en-US" sz="2200" dirty="0"/>
              <a:t>Brings together MHI faith groups &amp; volunteers</a:t>
            </a:r>
          </a:p>
          <a:p>
            <a:r>
              <a:rPr lang="en-US" sz="2200" dirty="0"/>
              <a:t>Fundraising ends on June 30</a:t>
            </a:r>
            <a:r>
              <a:rPr lang="en-US" sz="2200" baseline="30000" dirty="0"/>
              <a:t>th</a:t>
            </a:r>
            <a:r>
              <a:rPr lang="en-US" sz="2200" dirty="0"/>
              <a:t> 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41715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2F988-E52D-43B9-BADF-1AE32716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 dirty="0"/>
              <a:t>Fundraising for </a:t>
            </a:r>
            <a:r>
              <a:rPr lang="en-US" sz="3700" b="1" dirty="0" err="1"/>
              <a:t>Tulipathon</a:t>
            </a:r>
            <a:endParaRPr lang="en-CA" sz="3700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FCF92-91F8-44E7-94D1-C9EFF7058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3000" dirty="0"/>
              <a:t>4 methods to fundraise  </a:t>
            </a:r>
          </a:p>
          <a:p>
            <a:pPr lvl="1"/>
            <a:r>
              <a:rPr lang="en-US" sz="3000" dirty="0"/>
              <a:t>online</a:t>
            </a:r>
          </a:p>
          <a:p>
            <a:pPr lvl="1"/>
            <a:r>
              <a:rPr lang="en-CA" sz="3000" dirty="0"/>
              <a:t>cheque</a:t>
            </a:r>
          </a:p>
          <a:p>
            <a:pPr lvl="1"/>
            <a:r>
              <a:rPr lang="en-CA" sz="3000" dirty="0"/>
              <a:t>cash</a:t>
            </a:r>
          </a:p>
          <a:p>
            <a:pPr lvl="1"/>
            <a:r>
              <a:rPr lang="en-CA" sz="3000" dirty="0"/>
              <a:t>phone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065DB-4931-4130-B827-D5312C8F4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r="5225"/>
          <a:stretch/>
        </p:blipFill>
        <p:spPr>
          <a:xfrm>
            <a:off x="6041006" y="1616135"/>
            <a:ext cx="5430915" cy="41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2F988-E52D-43B9-BADF-1AE32716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Fundraising for Tulipathon: online</a:t>
            </a:r>
            <a:endParaRPr lang="en-CA" sz="4000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065DB-4931-4130-B827-D5312C8F4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28" y="2599439"/>
            <a:ext cx="6664961" cy="369930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FCF92-91F8-44E7-94D1-C9EFF7058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5349" y="2560320"/>
            <a:ext cx="4433191" cy="369417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Best way to donate to #tulipathon2023</a:t>
            </a:r>
          </a:p>
          <a:p>
            <a:r>
              <a:rPr lang="en-US" sz="2000" dirty="0"/>
              <a:t>You can donate, become an individual fundraiser, or join your faith group’s Team</a:t>
            </a:r>
          </a:p>
          <a:p>
            <a:r>
              <a:rPr lang="en-US" sz="2000" dirty="0"/>
              <a:t>Find all information on how to donate and the Team directory at  </a:t>
            </a:r>
            <a:r>
              <a:rPr lang="en-US" sz="2000" dirty="0">
                <a:hlinkClick r:id="rId3"/>
              </a:rPr>
              <a:t>www.multifaithhousing.ca/tulipathon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73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2F988-E52D-43B9-BADF-1AE32716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Fundraising for Tulipathon: cheques</a:t>
            </a:r>
            <a:endParaRPr lang="en-CA" sz="4000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FCF92-91F8-44E7-94D1-C9EFF7058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771" y="2478024"/>
            <a:ext cx="4837926" cy="36941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Got cheques? Please either: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b="1" dirty="0"/>
              <a:t>Best way: Get your donors to mail directly to us:</a:t>
            </a:r>
          </a:p>
          <a:p>
            <a:pPr marL="914400" lvl="2" indent="0">
              <a:buNone/>
            </a:pPr>
            <a:r>
              <a:rPr lang="en-US" sz="1800" dirty="0"/>
              <a:t> 206-404 McArthur Ave., Ottawa, ON, K1K 1G8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b="1" dirty="0"/>
              <a:t>Collect the cheques yourself and mail them to us – </a:t>
            </a:r>
            <a:r>
              <a:rPr lang="en-US" sz="1800" dirty="0"/>
              <a:t>If you have multiple cheques, use downloadable pledge form: </a:t>
            </a:r>
            <a:r>
              <a:rPr lang="en-US" sz="1800" dirty="0">
                <a:hlinkClick r:id="rId2"/>
              </a:rPr>
              <a:t>www.multifaithhousing.ca/tulipathon</a:t>
            </a:r>
            <a:endParaRPr lang="en-US" sz="1800" dirty="0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E1B92F4-5363-46ED-B2FD-6E3C417D8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3105912"/>
            <a:ext cx="571804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00000"/>
      </a:accent1>
      <a:accent2>
        <a:srgbClr val="099CD0"/>
      </a:accent2>
      <a:accent3>
        <a:srgbClr val="7F7F7F"/>
      </a:accent3>
      <a:accent4>
        <a:srgbClr val="FFC826"/>
      </a:accent4>
      <a:accent5>
        <a:srgbClr val="C1101E"/>
      </a:accent5>
      <a:accent6>
        <a:srgbClr val="000000"/>
      </a:accent6>
      <a:hlink>
        <a:srgbClr val="0070C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000000"/>
      </a:accent1>
      <a:accent2>
        <a:srgbClr val="099CD0"/>
      </a:accent2>
      <a:accent3>
        <a:srgbClr val="7F7F7F"/>
      </a:accent3>
      <a:accent4>
        <a:srgbClr val="FFC826"/>
      </a:accent4>
      <a:accent5>
        <a:srgbClr val="C1101E"/>
      </a:accent5>
      <a:accent6>
        <a:srgbClr val="000000"/>
      </a:accent6>
      <a:hlink>
        <a:srgbClr val="0070C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508</Words>
  <Application>Microsoft Office PowerPoint</Application>
  <PresentationFormat>Widescreen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Office Theme</vt:lpstr>
      <vt:lpstr>PowerPoint Presentation</vt:lpstr>
      <vt:lpstr>Who is MHI?</vt:lpstr>
      <vt:lpstr>How many people live in MHI residences?</vt:lpstr>
      <vt:lpstr>Multifaith Housing has 4 housing properties</vt:lpstr>
      <vt:lpstr>MHI builds communities that are:</vt:lpstr>
      <vt:lpstr>What is Tulipathon? </vt:lpstr>
      <vt:lpstr>Fundraising for Tulipathon</vt:lpstr>
      <vt:lpstr>Fundraising for Tulipathon: online</vt:lpstr>
      <vt:lpstr>Fundraising for Tulipathon: cheques</vt:lpstr>
      <vt:lpstr>Fundraising for Tulipathon: cash</vt:lpstr>
      <vt:lpstr>Fundraising for Tulipathon: phone</vt:lpstr>
      <vt:lpstr>Deadline to submit Tulipathon money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Smith-Millar</dc:creator>
  <cp:lastModifiedBy>Jennifer Van-Oosteroom</cp:lastModifiedBy>
  <cp:revision>4</cp:revision>
  <dcterms:created xsi:type="dcterms:W3CDTF">2020-05-25T08:32:17Z</dcterms:created>
  <dcterms:modified xsi:type="dcterms:W3CDTF">2023-05-23T18:34:53Z</dcterms:modified>
</cp:coreProperties>
</file>